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62"/>
  </p:notesMasterIdLst>
  <p:handoutMasterIdLst>
    <p:handoutMasterId r:id="rId163"/>
  </p:handoutMasterIdLst>
  <p:sldIdLst>
    <p:sldId id="256" r:id="rId2"/>
    <p:sldId id="476" r:id="rId3"/>
    <p:sldId id="477" r:id="rId4"/>
    <p:sldId id="491" r:id="rId5"/>
    <p:sldId id="478" r:id="rId6"/>
    <p:sldId id="479" r:id="rId7"/>
    <p:sldId id="480" r:id="rId8"/>
    <p:sldId id="481" r:id="rId9"/>
    <p:sldId id="482" r:id="rId10"/>
    <p:sldId id="483" r:id="rId11"/>
    <p:sldId id="484" r:id="rId12"/>
    <p:sldId id="485" r:id="rId13"/>
    <p:sldId id="492" r:id="rId14"/>
    <p:sldId id="487" r:id="rId15"/>
    <p:sldId id="488" r:id="rId16"/>
    <p:sldId id="489" r:id="rId17"/>
    <p:sldId id="272" r:id="rId18"/>
    <p:sldId id="284" r:id="rId19"/>
    <p:sldId id="285" r:id="rId20"/>
    <p:sldId id="287" r:id="rId21"/>
    <p:sldId id="288" r:id="rId22"/>
    <p:sldId id="289" r:id="rId23"/>
    <p:sldId id="292" r:id="rId24"/>
    <p:sldId id="290"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314" r:id="rId47"/>
    <p:sldId id="315" r:id="rId48"/>
    <p:sldId id="316" r:id="rId49"/>
    <p:sldId id="319" r:id="rId50"/>
    <p:sldId id="320" r:id="rId51"/>
    <p:sldId id="321" r:id="rId52"/>
    <p:sldId id="322" r:id="rId53"/>
    <p:sldId id="323" r:id="rId54"/>
    <p:sldId id="324" r:id="rId55"/>
    <p:sldId id="325" r:id="rId56"/>
    <p:sldId id="326" r:id="rId57"/>
    <p:sldId id="327" r:id="rId58"/>
    <p:sldId id="328" r:id="rId59"/>
    <p:sldId id="329" r:id="rId60"/>
    <p:sldId id="330" r:id="rId61"/>
    <p:sldId id="331" r:id="rId62"/>
    <p:sldId id="332" r:id="rId63"/>
    <p:sldId id="333" r:id="rId64"/>
    <p:sldId id="334" r:id="rId65"/>
    <p:sldId id="335" r:id="rId66"/>
    <p:sldId id="336" r:id="rId67"/>
    <p:sldId id="337" r:id="rId68"/>
    <p:sldId id="338" r:id="rId69"/>
    <p:sldId id="339" r:id="rId70"/>
    <p:sldId id="340" r:id="rId71"/>
    <p:sldId id="341" r:id="rId72"/>
    <p:sldId id="342" r:id="rId73"/>
    <p:sldId id="343" r:id="rId74"/>
    <p:sldId id="344" r:id="rId75"/>
    <p:sldId id="345" r:id="rId76"/>
    <p:sldId id="346" r:id="rId77"/>
    <p:sldId id="347" r:id="rId78"/>
    <p:sldId id="348" r:id="rId79"/>
    <p:sldId id="349" r:id="rId80"/>
    <p:sldId id="350" r:id="rId81"/>
    <p:sldId id="351" r:id="rId82"/>
    <p:sldId id="352" r:id="rId83"/>
    <p:sldId id="353" r:id="rId84"/>
    <p:sldId id="354" r:id="rId85"/>
    <p:sldId id="356" r:id="rId86"/>
    <p:sldId id="357" r:id="rId87"/>
    <p:sldId id="358" r:id="rId88"/>
    <p:sldId id="359" r:id="rId89"/>
    <p:sldId id="362" r:id="rId90"/>
    <p:sldId id="363" r:id="rId91"/>
    <p:sldId id="364" r:id="rId92"/>
    <p:sldId id="365" r:id="rId93"/>
    <p:sldId id="368" r:id="rId94"/>
    <p:sldId id="370" r:id="rId95"/>
    <p:sldId id="373" r:id="rId96"/>
    <p:sldId id="374" r:id="rId97"/>
    <p:sldId id="375" r:id="rId98"/>
    <p:sldId id="414" r:id="rId99"/>
    <p:sldId id="380" r:id="rId100"/>
    <p:sldId id="381" r:id="rId101"/>
    <p:sldId id="385" r:id="rId102"/>
    <p:sldId id="387" r:id="rId103"/>
    <p:sldId id="390" r:id="rId104"/>
    <p:sldId id="391" r:id="rId105"/>
    <p:sldId id="392" r:id="rId106"/>
    <p:sldId id="393" r:id="rId107"/>
    <p:sldId id="415" r:id="rId108"/>
    <p:sldId id="416" r:id="rId109"/>
    <p:sldId id="417" r:id="rId110"/>
    <p:sldId id="418" r:id="rId111"/>
    <p:sldId id="419" r:id="rId112"/>
    <p:sldId id="420" r:id="rId113"/>
    <p:sldId id="421" r:id="rId114"/>
    <p:sldId id="422" r:id="rId115"/>
    <p:sldId id="424" r:id="rId116"/>
    <p:sldId id="425" r:id="rId117"/>
    <p:sldId id="426" r:id="rId118"/>
    <p:sldId id="427" r:id="rId119"/>
    <p:sldId id="428" r:id="rId120"/>
    <p:sldId id="429" r:id="rId121"/>
    <p:sldId id="430" r:id="rId122"/>
    <p:sldId id="431" r:id="rId123"/>
    <p:sldId id="432" r:id="rId124"/>
    <p:sldId id="433" r:id="rId125"/>
    <p:sldId id="434" r:id="rId126"/>
    <p:sldId id="435" r:id="rId127"/>
    <p:sldId id="436" r:id="rId128"/>
    <p:sldId id="437" r:id="rId129"/>
    <p:sldId id="438" r:id="rId130"/>
    <p:sldId id="439" r:id="rId131"/>
    <p:sldId id="440" r:id="rId132"/>
    <p:sldId id="441" r:id="rId133"/>
    <p:sldId id="442" r:id="rId134"/>
    <p:sldId id="443" r:id="rId135"/>
    <p:sldId id="444" r:id="rId136"/>
    <p:sldId id="445" r:id="rId137"/>
    <p:sldId id="446" r:id="rId138"/>
    <p:sldId id="447" r:id="rId139"/>
    <p:sldId id="449" r:id="rId140"/>
    <p:sldId id="474" r:id="rId141"/>
    <p:sldId id="450" r:id="rId142"/>
    <p:sldId id="451" r:id="rId143"/>
    <p:sldId id="452" r:id="rId144"/>
    <p:sldId id="454" r:id="rId145"/>
    <p:sldId id="455" r:id="rId146"/>
    <p:sldId id="456" r:id="rId147"/>
    <p:sldId id="493" r:id="rId148"/>
    <p:sldId id="457" r:id="rId149"/>
    <p:sldId id="458" r:id="rId150"/>
    <p:sldId id="459" r:id="rId151"/>
    <p:sldId id="460" r:id="rId152"/>
    <p:sldId id="461" r:id="rId153"/>
    <p:sldId id="467" r:id="rId154"/>
    <p:sldId id="462" r:id="rId155"/>
    <p:sldId id="468" r:id="rId156"/>
    <p:sldId id="464" r:id="rId157"/>
    <p:sldId id="465" r:id="rId158"/>
    <p:sldId id="490" r:id="rId159"/>
    <p:sldId id="401" r:id="rId160"/>
    <p:sldId id="466" r:id="rId1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FDA50B-28CC-7181-9085-53176404F178}" v="4" dt="2023-09-05T10:32:45.662"/>
    <p1510:client id="{FE7C59F7-0DCF-5B11-A999-77E28CC8E44C}" v="36" dt="2023-09-04T04:05:19.2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5" autoAdjust="0"/>
    <p:restoredTop sz="94660"/>
  </p:normalViewPr>
  <p:slideViewPr>
    <p:cSldViewPr>
      <p:cViewPr>
        <p:scale>
          <a:sx n="69" d="100"/>
          <a:sy n="69" d="100"/>
        </p:scale>
        <p:origin x="640" y="68"/>
      </p:cViewPr>
      <p:guideLst>
        <p:guide orient="horz" pos="2160"/>
        <p:guide pos="384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presProps" Target="presProps.xml"/><Relationship Id="rId16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s. Ibtesaam Rais" userId="S::ibtesaam.rais@niet.co.in::311a95f6-99ab-4268-836f-d91054f253f3" providerId="AD" clId="Web-{65FDA50B-28CC-7181-9085-53176404F178}"/>
    <pc:docChg chg="modSld">
      <pc:chgData name="Ms. Ibtesaam Rais" userId="S::ibtesaam.rais@niet.co.in::311a95f6-99ab-4268-836f-d91054f253f3" providerId="AD" clId="Web-{65FDA50B-28CC-7181-9085-53176404F178}" dt="2023-09-05T10:32:45.662" v="3" actId="1076"/>
      <pc:docMkLst>
        <pc:docMk/>
      </pc:docMkLst>
      <pc:sldChg chg="modSp">
        <pc:chgData name="Ms. Ibtesaam Rais" userId="S::ibtesaam.rais@niet.co.in::311a95f6-99ab-4268-836f-d91054f253f3" providerId="AD" clId="Web-{65FDA50B-28CC-7181-9085-53176404F178}" dt="2023-09-05T10:16:49.529" v="1" actId="1076"/>
        <pc:sldMkLst>
          <pc:docMk/>
          <pc:sldMk cId="0" sldId="339"/>
        </pc:sldMkLst>
        <pc:spChg chg="mod">
          <ac:chgData name="Ms. Ibtesaam Rais" userId="S::ibtesaam.rais@niet.co.in::311a95f6-99ab-4268-836f-d91054f253f3" providerId="AD" clId="Web-{65FDA50B-28CC-7181-9085-53176404F178}" dt="2023-09-05T10:16:45.997" v="0" actId="1076"/>
          <ac:spMkLst>
            <pc:docMk/>
            <pc:sldMk cId="0" sldId="339"/>
            <ac:spMk id="8" creationId="{00000000-0000-0000-0000-000000000000}"/>
          </ac:spMkLst>
        </pc:spChg>
        <pc:picChg chg="mod">
          <ac:chgData name="Ms. Ibtesaam Rais" userId="S::ibtesaam.rais@niet.co.in::311a95f6-99ab-4268-836f-d91054f253f3" providerId="AD" clId="Web-{65FDA50B-28CC-7181-9085-53176404F178}" dt="2023-09-05T10:16:49.529" v="1" actId="1076"/>
          <ac:picMkLst>
            <pc:docMk/>
            <pc:sldMk cId="0" sldId="339"/>
            <ac:picMk id="9218" creationId="{00000000-0000-0000-0000-000000000000}"/>
          </ac:picMkLst>
        </pc:picChg>
      </pc:sldChg>
      <pc:sldChg chg="modSp">
        <pc:chgData name="Ms. Ibtesaam Rais" userId="S::ibtesaam.rais@niet.co.in::311a95f6-99ab-4268-836f-d91054f253f3" providerId="AD" clId="Web-{65FDA50B-28CC-7181-9085-53176404F178}" dt="2023-09-05T10:32:45.662" v="3" actId="1076"/>
        <pc:sldMkLst>
          <pc:docMk/>
          <pc:sldMk cId="0" sldId="490"/>
        </pc:sldMkLst>
        <pc:picChg chg="mod">
          <ac:chgData name="Ms. Ibtesaam Rais" userId="S::ibtesaam.rais@niet.co.in::311a95f6-99ab-4268-836f-d91054f253f3" providerId="AD" clId="Web-{65FDA50B-28CC-7181-9085-53176404F178}" dt="2023-09-05T10:32:45.662" v="3" actId="1076"/>
          <ac:picMkLst>
            <pc:docMk/>
            <pc:sldMk cId="0" sldId="490"/>
            <ac:picMk id="50183" creationId="{00000000-0000-0000-0000-000000000000}"/>
          </ac:picMkLst>
        </pc:picChg>
      </pc:sldChg>
    </pc:docChg>
  </pc:docChgLst>
  <pc:docChgLst>
    <pc:chgData name="Ms. Ibtesaam Rais" userId="S::ibtesaam.rais@niet.co.in::311a95f6-99ab-4268-836f-d91054f253f3" providerId="AD" clId="Web-{FE7C59F7-0DCF-5B11-A999-77E28CC8E44C}"/>
    <pc:docChg chg="modSld">
      <pc:chgData name="Ms. Ibtesaam Rais" userId="S::ibtesaam.rais@niet.co.in::311a95f6-99ab-4268-836f-d91054f253f3" providerId="AD" clId="Web-{FE7C59F7-0DCF-5B11-A999-77E28CC8E44C}" dt="2023-09-04T04:05:17.460" v="34" actId="20577"/>
      <pc:docMkLst>
        <pc:docMk/>
      </pc:docMkLst>
      <pc:sldChg chg="modSp">
        <pc:chgData name="Ms. Ibtesaam Rais" userId="S::ibtesaam.rais@niet.co.in::311a95f6-99ab-4268-836f-d91054f253f3" providerId="AD" clId="Web-{FE7C59F7-0DCF-5B11-A999-77E28CC8E44C}" dt="2023-09-04T04:05:17.460" v="34" actId="20577"/>
        <pc:sldMkLst>
          <pc:docMk/>
          <pc:sldMk cId="0" sldId="430"/>
        </pc:sldMkLst>
        <pc:spChg chg="mod">
          <ac:chgData name="Ms. Ibtesaam Rais" userId="S::ibtesaam.rais@niet.co.in::311a95f6-99ab-4268-836f-d91054f253f3" providerId="AD" clId="Web-{FE7C59F7-0DCF-5B11-A999-77E28CC8E44C}" dt="2023-09-04T04:05:17.460" v="34" actId="20577"/>
          <ac:spMkLst>
            <pc:docMk/>
            <pc:sldMk cId="0" sldId="430"/>
            <ac:spMk id="10"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9/24/2024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28489784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9/24/2024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310105417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304939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530487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920253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Rot="1" noChangeAspect="1" noChangeArrowheads="1" noTextEdit="1"/>
          </p:cNvSpPr>
          <p:nvPr>
            <p:ph type="sldImg"/>
          </p:nvPr>
        </p:nvSpPr>
        <p:spPr>
          <a:xfrm>
            <a:off x="381000" y="685800"/>
            <a:ext cx="6096000" cy="3429000"/>
          </a:xfrm>
          <a:ln/>
        </p:spPr>
      </p:sp>
      <p:sp>
        <p:nvSpPr>
          <p:cNvPr id="62468"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4227546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Rot="1" noChangeAspect="1" noChangeArrowheads="1" noTextEdit="1"/>
          </p:cNvSpPr>
          <p:nvPr>
            <p:ph type="sldImg"/>
          </p:nvPr>
        </p:nvSpPr>
        <p:spPr>
          <a:xfrm>
            <a:off x="381000" y="685800"/>
            <a:ext cx="6096000" cy="3429000"/>
          </a:xfrm>
          <a:ln/>
        </p:spPr>
      </p:sp>
      <p:sp>
        <p:nvSpPr>
          <p:cNvPr id="63492"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1817313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2205002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Rot="1" noChangeAspect="1" noChangeArrowheads="1" noTextEdit="1"/>
          </p:cNvSpPr>
          <p:nvPr>
            <p:ph type="sldImg"/>
          </p:nvPr>
        </p:nvSpPr>
        <p:spPr>
          <a:xfrm>
            <a:off x="381000" y="685800"/>
            <a:ext cx="6096000" cy="3429000"/>
          </a:xfrm>
          <a:ln/>
        </p:spPr>
      </p:sp>
      <p:sp>
        <p:nvSpPr>
          <p:cNvPr id="65540"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2167165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Rot="1" noChangeAspect="1" noChangeArrowheads="1" noTextEdit="1"/>
          </p:cNvSpPr>
          <p:nvPr>
            <p:ph type="sldImg"/>
          </p:nvPr>
        </p:nvSpPr>
        <p:spPr>
          <a:xfrm>
            <a:off x="381000" y="685800"/>
            <a:ext cx="6096000" cy="3429000"/>
          </a:xfrm>
          <a:ln/>
        </p:spPr>
      </p:sp>
      <p:sp>
        <p:nvSpPr>
          <p:cNvPr id="68612"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1936507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Rot="1" noChangeAspect="1" noChangeArrowheads="1" noTextEdit="1"/>
          </p:cNvSpPr>
          <p:nvPr>
            <p:ph type="sldImg"/>
          </p:nvPr>
        </p:nvSpPr>
        <p:spPr>
          <a:xfrm>
            <a:off x="381000" y="685800"/>
            <a:ext cx="6096000" cy="3429000"/>
          </a:xfrm>
          <a:ln/>
        </p:spPr>
      </p:sp>
      <p:sp>
        <p:nvSpPr>
          <p:cNvPr id="70660"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2026321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Rot="1" noChangeAspect="1" noChangeArrowheads="1" noTextEdit="1"/>
          </p:cNvSpPr>
          <p:nvPr>
            <p:ph type="sldImg"/>
          </p:nvPr>
        </p:nvSpPr>
        <p:spPr>
          <a:xfrm>
            <a:off x="381000" y="685800"/>
            <a:ext cx="6096000" cy="3429000"/>
          </a:xfrm>
          <a:ln/>
        </p:spPr>
      </p:sp>
      <p:sp>
        <p:nvSpPr>
          <p:cNvPr id="73732"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2870062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Rot="1" noChangeAspect="1" noChangeArrowheads="1" noTextEdit="1"/>
          </p:cNvSpPr>
          <p:nvPr>
            <p:ph type="sldImg"/>
          </p:nvPr>
        </p:nvSpPr>
        <p:spPr>
          <a:xfrm>
            <a:off x="381000" y="685800"/>
            <a:ext cx="6096000" cy="3429000"/>
          </a:xfrm>
          <a:ln/>
        </p:spPr>
      </p:sp>
      <p:sp>
        <p:nvSpPr>
          <p:cNvPr id="74756"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2075903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075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DB23A6A-F937-4BBC-9399-5BEE8C3E297C}" type="slidenum">
              <a:rPr lang="en-US" smtClean="0"/>
              <a:pPr fontAlgn="base">
                <a:spcBef>
                  <a:spcPct val="0"/>
                </a:spcBef>
                <a:spcAft>
                  <a:spcPct val="0"/>
                </a:spcAft>
                <a:defRPr/>
              </a:pPr>
              <a:t>2</a:t>
            </a:fld>
            <a:endParaRPr lang="en-US"/>
          </a:p>
        </p:txBody>
      </p:sp>
    </p:spTree>
    <p:extLst>
      <p:ext uri="{BB962C8B-B14F-4D97-AF65-F5344CB8AC3E}">
        <p14:creationId xmlns:p14="http://schemas.microsoft.com/office/powerpoint/2010/main" val="924942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Rot="1" noChangeAspect="1" noChangeArrowheads="1" noTextEdit="1"/>
          </p:cNvSpPr>
          <p:nvPr>
            <p:ph type="sldImg"/>
          </p:nvPr>
        </p:nvSpPr>
        <p:spPr>
          <a:xfrm>
            <a:off x="381000" y="685800"/>
            <a:ext cx="6096000" cy="3429000"/>
          </a:xfrm>
          <a:ln/>
        </p:spPr>
      </p:sp>
      <p:sp>
        <p:nvSpPr>
          <p:cNvPr id="75780"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2574114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p:cNvSpPr>
            <a:spLocks noGrp="1" noRot="1" noChangeAspect="1" noChangeArrowheads="1" noTextEdit="1"/>
          </p:cNvSpPr>
          <p:nvPr>
            <p:ph type="sldImg"/>
          </p:nvPr>
        </p:nvSpPr>
        <p:spPr>
          <a:xfrm>
            <a:off x="381000" y="685800"/>
            <a:ext cx="6096000" cy="3429000"/>
          </a:xfrm>
          <a:ln/>
        </p:spPr>
      </p:sp>
      <p:sp>
        <p:nvSpPr>
          <p:cNvPr id="80900"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576986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Rot="1" noChangeAspect="1" noChangeArrowheads="1" noTextEdit="1"/>
          </p:cNvSpPr>
          <p:nvPr>
            <p:ph type="sldImg"/>
          </p:nvPr>
        </p:nvSpPr>
        <p:spPr>
          <a:xfrm>
            <a:off x="381000" y="685800"/>
            <a:ext cx="6096000" cy="3429000"/>
          </a:xfrm>
          <a:ln/>
        </p:spPr>
      </p:sp>
      <p:sp>
        <p:nvSpPr>
          <p:cNvPr id="81924"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592551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Rot="1" noChangeAspect="1" noChangeArrowheads="1" noTextEdit="1"/>
          </p:cNvSpPr>
          <p:nvPr>
            <p:ph type="sldImg"/>
          </p:nvPr>
        </p:nvSpPr>
        <p:spPr>
          <a:xfrm>
            <a:off x="381000" y="685800"/>
            <a:ext cx="6096000" cy="3429000"/>
          </a:xfrm>
          <a:ln/>
        </p:spPr>
      </p:sp>
      <p:sp>
        <p:nvSpPr>
          <p:cNvPr id="86020"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2569998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p:cNvSpPr>
            <a:spLocks noGrp="1" noRot="1" noChangeAspect="1" noChangeArrowheads="1" noTextEdit="1"/>
          </p:cNvSpPr>
          <p:nvPr>
            <p:ph type="sldImg"/>
          </p:nvPr>
        </p:nvSpPr>
        <p:spPr>
          <a:xfrm>
            <a:off x="381000" y="685800"/>
            <a:ext cx="6096000" cy="3429000"/>
          </a:xfrm>
          <a:ln/>
        </p:spPr>
      </p:sp>
      <p:sp>
        <p:nvSpPr>
          <p:cNvPr id="88068"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2211108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p:cNvSpPr>
            <a:spLocks noGrp="1" noRot="1" noChangeAspect="1" noChangeArrowheads="1" noTextEdit="1"/>
          </p:cNvSpPr>
          <p:nvPr>
            <p:ph type="sldImg"/>
          </p:nvPr>
        </p:nvSpPr>
        <p:spPr>
          <a:xfrm>
            <a:off x="381000" y="685800"/>
            <a:ext cx="6096000" cy="3429000"/>
          </a:xfrm>
          <a:ln/>
        </p:spPr>
      </p:sp>
      <p:sp>
        <p:nvSpPr>
          <p:cNvPr id="91140"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2247358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Rot="1" noChangeAspect="1" noChangeArrowheads="1" noTextEdit="1"/>
          </p:cNvSpPr>
          <p:nvPr>
            <p:ph type="sldImg"/>
          </p:nvPr>
        </p:nvSpPr>
        <p:spPr>
          <a:xfrm>
            <a:off x="381000" y="685800"/>
            <a:ext cx="6096000" cy="3429000"/>
          </a:xfrm>
          <a:ln/>
        </p:spPr>
      </p:sp>
      <p:sp>
        <p:nvSpPr>
          <p:cNvPr id="92164"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2590322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2"/>
          <p:cNvSpPr>
            <a:spLocks noGrp="1" noRot="1" noChangeAspect="1" noChangeArrowheads="1" noTextEdit="1"/>
          </p:cNvSpPr>
          <p:nvPr>
            <p:ph type="sldImg"/>
          </p:nvPr>
        </p:nvSpPr>
        <p:spPr>
          <a:xfrm>
            <a:off x="381000" y="685800"/>
            <a:ext cx="6096000" cy="3429000"/>
          </a:xfrm>
          <a:ln/>
        </p:spPr>
      </p:sp>
      <p:sp>
        <p:nvSpPr>
          <p:cNvPr id="93188"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3111896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2"/>
          <p:cNvSpPr>
            <a:spLocks noGrp="1" noRot="1" noChangeAspect="1" noChangeArrowheads="1" noTextEdit="1"/>
          </p:cNvSpPr>
          <p:nvPr>
            <p:ph type="sldImg"/>
          </p:nvPr>
        </p:nvSpPr>
        <p:spPr>
          <a:xfrm>
            <a:off x="381000" y="685800"/>
            <a:ext cx="6096000" cy="3429000"/>
          </a:xfrm>
          <a:ln/>
        </p:spPr>
      </p:sp>
      <p:sp>
        <p:nvSpPr>
          <p:cNvPr id="94212"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23909308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Rot="1" noChangeAspect="1" noChangeArrowheads="1" noTextEdit="1"/>
          </p:cNvSpPr>
          <p:nvPr>
            <p:ph type="sldImg"/>
          </p:nvPr>
        </p:nvSpPr>
        <p:spPr>
          <a:xfrm>
            <a:off x="381000" y="685800"/>
            <a:ext cx="6096000" cy="3429000"/>
          </a:xfrm>
          <a:ln/>
        </p:spPr>
      </p:sp>
      <p:sp>
        <p:nvSpPr>
          <p:cNvPr id="69636"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2030573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39CA57F-F43E-4FD0-A927-D8B29A2E0155}" type="slidenum">
              <a:rPr lang="en-US" smtClean="0"/>
              <a:pPr fontAlgn="base">
                <a:spcBef>
                  <a:spcPct val="0"/>
                </a:spcBef>
                <a:spcAft>
                  <a:spcPct val="0"/>
                </a:spcAft>
                <a:defRPr/>
              </a:pPr>
              <a:t>3</a:t>
            </a:fld>
            <a:endParaRPr lang="en-US"/>
          </a:p>
        </p:txBody>
      </p:sp>
    </p:spTree>
    <p:extLst>
      <p:ext uri="{BB962C8B-B14F-4D97-AF65-F5344CB8AC3E}">
        <p14:creationId xmlns:p14="http://schemas.microsoft.com/office/powerpoint/2010/main" val="1310252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Rot="1" noChangeAspect="1" noChangeArrowheads="1" noTextEdit="1"/>
          </p:cNvSpPr>
          <p:nvPr>
            <p:ph type="sldImg"/>
          </p:nvPr>
        </p:nvSpPr>
        <p:spPr>
          <a:xfrm>
            <a:off x="381000" y="685800"/>
            <a:ext cx="6096000" cy="3429000"/>
          </a:xfrm>
          <a:ln/>
        </p:spPr>
      </p:sp>
      <p:sp>
        <p:nvSpPr>
          <p:cNvPr id="71684"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345181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Rot="1" noChangeAspect="1" noChangeArrowheads="1" noTextEdit="1"/>
          </p:cNvSpPr>
          <p:nvPr>
            <p:ph type="sldImg"/>
          </p:nvPr>
        </p:nvSpPr>
        <p:spPr>
          <a:xfrm>
            <a:off x="381000" y="685800"/>
            <a:ext cx="6096000" cy="3429000"/>
          </a:xfrm>
          <a:ln/>
        </p:spPr>
      </p:sp>
      <p:sp>
        <p:nvSpPr>
          <p:cNvPr id="72708"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4044703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Rot="1" noChangeAspect="1" noChangeArrowheads="1" noTextEdit="1"/>
          </p:cNvSpPr>
          <p:nvPr>
            <p:ph type="sldImg"/>
          </p:nvPr>
        </p:nvSpPr>
        <p:spPr>
          <a:xfrm>
            <a:off x="381000" y="685800"/>
            <a:ext cx="6096000" cy="3429000"/>
          </a:xfrm>
          <a:ln/>
        </p:spPr>
      </p:sp>
      <p:sp>
        <p:nvSpPr>
          <p:cNvPr id="76804"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3807689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2"/>
          <p:cNvSpPr>
            <a:spLocks noGrp="1" noRot="1" noChangeAspect="1" noChangeArrowheads="1" noTextEdit="1"/>
          </p:cNvSpPr>
          <p:nvPr>
            <p:ph type="sldImg"/>
          </p:nvPr>
        </p:nvSpPr>
        <p:spPr>
          <a:xfrm>
            <a:off x="381000" y="685800"/>
            <a:ext cx="6096000" cy="3429000"/>
          </a:xfrm>
          <a:ln/>
        </p:spPr>
      </p:sp>
      <p:sp>
        <p:nvSpPr>
          <p:cNvPr id="77828"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2411385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noGrp="1" noRot="1" noChangeAspect="1" noChangeArrowheads="1" noTextEdit="1"/>
          </p:cNvSpPr>
          <p:nvPr>
            <p:ph type="sldImg"/>
          </p:nvPr>
        </p:nvSpPr>
        <p:spPr>
          <a:xfrm>
            <a:off x="381000" y="685800"/>
            <a:ext cx="6096000" cy="3429000"/>
          </a:xfrm>
          <a:ln/>
        </p:spPr>
      </p:sp>
      <p:sp>
        <p:nvSpPr>
          <p:cNvPr id="84996"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13954467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126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AB1C39-D2F5-43FC-B089-45EDFAC1862E}" type="slidenum">
              <a:rPr lang="en-US" smtClean="0"/>
              <a:pPr fontAlgn="base">
                <a:spcBef>
                  <a:spcPct val="0"/>
                </a:spcBef>
                <a:spcAft>
                  <a:spcPct val="0"/>
                </a:spcAft>
                <a:defRPr/>
              </a:pPr>
              <a:t>158</a:t>
            </a:fld>
            <a:endParaRPr lang="en-US"/>
          </a:p>
        </p:txBody>
      </p:sp>
    </p:spTree>
    <p:extLst>
      <p:ext uri="{BB962C8B-B14F-4D97-AF65-F5344CB8AC3E}">
        <p14:creationId xmlns:p14="http://schemas.microsoft.com/office/powerpoint/2010/main" val="2385487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39CA57F-F43E-4FD0-A927-D8B29A2E0155}" type="slidenum">
              <a:rPr lang="en-US" smtClean="0"/>
              <a:pPr fontAlgn="base">
                <a:spcBef>
                  <a:spcPct val="0"/>
                </a:spcBef>
                <a:spcAft>
                  <a:spcPct val="0"/>
                </a:spcAft>
                <a:defRPr/>
              </a:pPr>
              <a:t>4</a:t>
            </a:fld>
            <a:endParaRPr lang="en-US"/>
          </a:p>
        </p:txBody>
      </p:sp>
    </p:spTree>
    <p:extLst>
      <p:ext uri="{BB962C8B-B14F-4D97-AF65-F5344CB8AC3E}">
        <p14:creationId xmlns:p14="http://schemas.microsoft.com/office/powerpoint/2010/main" val="2727772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095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97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B8BA5D4-ACE7-4E0F-8054-930FC559B98F}" type="slidenum">
              <a:rPr lang="en-US" smtClean="0"/>
              <a:pPr fontAlgn="base">
                <a:spcBef>
                  <a:spcPct val="0"/>
                </a:spcBef>
                <a:spcAft>
                  <a:spcPct val="0"/>
                </a:spcAft>
                <a:defRPr/>
              </a:pPr>
              <a:t>5</a:t>
            </a:fld>
            <a:endParaRPr lang="en-US"/>
          </a:p>
        </p:txBody>
      </p:sp>
    </p:spTree>
    <p:extLst>
      <p:ext uri="{BB962C8B-B14F-4D97-AF65-F5344CB8AC3E}">
        <p14:creationId xmlns:p14="http://schemas.microsoft.com/office/powerpoint/2010/main" val="2397727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105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97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6A44A60-9A6D-4E12-9A1D-10D2720524ED}" type="slidenum">
              <a:rPr lang="en-US" smtClean="0"/>
              <a:pPr fontAlgn="base">
                <a:spcBef>
                  <a:spcPct val="0"/>
                </a:spcBef>
                <a:spcAft>
                  <a:spcPct val="0"/>
                </a:spcAft>
                <a:defRPr/>
              </a:pPr>
              <a:t>6</a:t>
            </a:fld>
            <a:endParaRPr lang="en-US"/>
          </a:p>
        </p:txBody>
      </p:sp>
    </p:spTree>
    <p:extLst>
      <p:ext uri="{BB962C8B-B14F-4D97-AF65-F5344CB8AC3E}">
        <p14:creationId xmlns:p14="http://schemas.microsoft.com/office/powerpoint/2010/main" val="14500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126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AB1C39-D2F5-43FC-B089-45EDFAC1862E}" type="slidenum">
              <a:rPr lang="en-US" smtClean="0"/>
              <a:pPr fontAlgn="base">
                <a:spcBef>
                  <a:spcPct val="0"/>
                </a:spcBef>
                <a:spcAft>
                  <a:spcPct val="0"/>
                </a:spcAft>
                <a:defRPr/>
              </a:pPr>
              <a:t>15</a:t>
            </a:fld>
            <a:endParaRPr lang="en-US"/>
          </a:p>
        </p:txBody>
      </p:sp>
    </p:spTree>
    <p:extLst>
      <p:ext uri="{BB962C8B-B14F-4D97-AF65-F5344CB8AC3E}">
        <p14:creationId xmlns:p14="http://schemas.microsoft.com/office/powerpoint/2010/main" val="418782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136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97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01E8D33-BFFC-477F-86E5-78198A0B765C}" type="slidenum">
              <a:rPr lang="en-US" smtClean="0"/>
              <a:pPr fontAlgn="base">
                <a:spcBef>
                  <a:spcPct val="0"/>
                </a:spcBef>
                <a:spcAft>
                  <a:spcPct val="0"/>
                </a:spcAft>
                <a:defRPr/>
              </a:pPr>
              <a:t>16</a:t>
            </a:fld>
            <a:endParaRPr lang="en-US"/>
          </a:p>
        </p:txBody>
      </p:sp>
    </p:spTree>
    <p:extLst>
      <p:ext uri="{BB962C8B-B14F-4D97-AF65-F5344CB8AC3E}">
        <p14:creationId xmlns:p14="http://schemas.microsoft.com/office/powerpoint/2010/main" val="470653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448438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9C0B38B-99A6-430D-9346-ACFF7A355120}" type="datetime1">
              <a:rPr lang="en-US" smtClean="0"/>
              <a:t>9/24/2024</a:t>
            </a:fld>
            <a:endParaRPr lang="en-US"/>
          </a:p>
        </p:txBody>
      </p:sp>
      <p:sp>
        <p:nvSpPr>
          <p:cNvPr id="5" name="Footer Placeholder 4"/>
          <p:cNvSpPr>
            <a:spLocks noGrp="1"/>
          </p:cNvSpPr>
          <p:nvPr>
            <p:ph type="ftr" sz="quarter" idx="11"/>
          </p:nvPr>
        </p:nvSpPr>
        <p:spPr/>
        <p:txBody>
          <a:bodyPr/>
          <a:lstStyle/>
          <a:p>
            <a:r>
              <a:rPr lang="en-IN" dirty="0"/>
              <a:t>Ms. Ibtesaam Rais          ACSE502                  CN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342670D-71C6-43C6-AFE9-36E203A4ED35}" type="datetime1">
              <a:rPr lang="en-US" smtClean="0"/>
              <a:t>9/24/2024</a:t>
            </a:fld>
            <a:endParaRPr lang="en-US"/>
          </a:p>
        </p:txBody>
      </p:sp>
      <p:sp>
        <p:nvSpPr>
          <p:cNvPr id="5" name="Footer Placeholder 4"/>
          <p:cNvSpPr>
            <a:spLocks noGrp="1"/>
          </p:cNvSpPr>
          <p:nvPr>
            <p:ph type="ftr" sz="quarter" idx="11"/>
          </p:nvPr>
        </p:nvSpPr>
        <p:spPr/>
        <p:txBody>
          <a:bodyPr/>
          <a:lstStyle/>
          <a:p>
            <a:r>
              <a:rPr lang="en-IN" dirty="0"/>
              <a:t>Ms. Ibtesaam Rais          ACSE502                  CN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DE0E724-DC65-4196-9D01-8DFD848EC31B}" type="datetime1">
              <a:rPr lang="en-US" smtClean="0"/>
              <a:t>9/24/2024</a:t>
            </a:fld>
            <a:endParaRPr lang="en-US"/>
          </a:p>
        </p:txBody>
      </p:sp>
      <p:sp>
        <p:nvSpPr>
          <p:cNvPr id="5" name="Footer Placeholder 4"/>
          <p:cNvSpPr>
            <a:spLocks noGrp="1"/>
          </p:cNvSpPr>
          <p:nvPr>
            <p:ph type="ftr" sz="quarter" idx="11"/>
          </p:nvPr>
        </p:nvSpPr>
        <p:spPr/>
        <p:txBody>
          <a:bodyPr/>
          <a:lstStyle/>
          <a:p>
            <a:r>
              <a:rPr lang="en-IN" dirty="0"/>
              <a:t>Ms. Ibtesaam Rais          ACSE502                  CN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endParaRPr lang="en-IN"/>
          </a:p>
        </p:txBody>
      </p:sp>
      <p:sp>
        <p:nvSpPr>
          <p:cNvPr id="3" name="Text Placeholder 2"/>
          <p:cNvSpPr>
            <a:spLocks noGrp="1"/>
          </p:cNvSpPr>
          <p:nvPr>
            <p:ph type="body" sz="half" idx="1"/>
          </p:nvPr>
        </p:nvSpPr>
        <p:spPr>
          <a:xfrm>
            <a:off x="914400" y="1981200"/>
            <a:ext cx="103632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914400" y="4114800"/>
            <a:ext cx="103632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78FC986-DCA0-47CE-B432-174566834DB0}" type="datetime1">
              <a:rPr lang="en-US" smtClean="0"/>
              <a:t>9/24/2024</a:t>
            </a:fld>
            <a:endParaRPr lang="en-US"/>
          </a:p>
        </p:txBody>
      </p:sp>
      <p:sp>
        <p:nvSpPr>
          <p:cNvPr id="5" name="Footer Placeholder 4"/>
          <p:cNvSpPr>
            <a:spLocks noGrp="1"/>
          </p:cNvSpPr>
          <p:nvPr>
            <p:ph type="ftr" sz="quarter" idx="11"/>
          </p:nvPr>
        </p:nvSpPr>
        <p:spPr/>
        <p:txBody>
          <a:bodyPr/>
          <a:lstStyle/>
          <a:p>
            <a:r>
              <a:rPr lang="en-IN" dirty="0"/>
              <a:t>Ms. Ibtesaam Rais          ACSE502                  CN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B5F9F3-3124-48C4-97D7-072D16867B89}" type="datetime1">
              <a:rPr lang="en-US" smtClean="0"/>
              <a:t>9/24/2024</a:t>
            </a:fld>
            <a:endParaRPr lang="en-US"/>
          </a:p>
        </p:txBody>
      </p:sp>
      <p:sp>
        <p:nvSpPr>
          <p:cNvPr id="5" name="Footer Placeholder 4"/>
          <p:cNvSpPr>
            <a:spLocks noGrp="1"/>
          </p:cNvSpPr>
          <p:nvPr>
            <p:ph type="ftr" sz="quarter" idx="11"/>
          </p:nvPr>
        </p:nvSpPr>
        <p:spPr/>
        <p:txBody>
          <a:bodyPr/>
          <a:lstStyle/>
          <a:p>
            <a:r>
              <a:rPr lang="en-IN" dirty="0"/>
              <a:t>Ms. Ibtesaam Rais          ACSE502                  CN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E187991-0219-4EC5-AA34-00B628E82EEC}" type="datetime1">
              <a:rPr lang="en-US" smtClean="0"/>
              <a:t>9/24/2024</a:t>
            </a:fld>
            <a:endParaRPr lang="en-US"/>
          </a:p>
        </p:txBody>
      </p:sp>
      <p:sp>
        <p:nvSpPr>
          <p:cNvPr id="6" name="Footer Placeholder 5"/>
          <p:cNvSpPr>
            <a:spLocks noGrp="1"/>
          </p:cNvSpPr>
          <p:nvPr>
            <p:ph type="ftr" sz="quarter" idx="11"/>
          </p:nvPr>
        </p:nvSpPr>
        <p:spPr/>
        <p:txBody>
          <a:bodyPr/>
          <a:lstStyle/>
          <a:p>
            <a:r>
              <a:rPr lang="en-IN" dirty="0"/>
              <a:t>Ms. Ibtesaam Rais          ACSE502                  CN                UNIT 2</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596CEF66-4B19-4156-ADF9-78919139A975}" type="datetime1">
              <a:rPr lang="en-US" smtClean="0"/>
              <a:t>9/24/2024</a:t>
            </a:fld>
            <a:endParaRPr lang="en-US"/>
          </a:p>
        </p:txBody>
      </p:sp>
      <p:sp>
        <p:nvSpPr>
          <p:cNvPr id="8" name="Footer Placeholder 7"/>
          <p:cNvSpPr>
            <a:spLocks noGrp="1"/>
          </p:cNvSpPr>
          <p:nvPr>
            <p:ph type="ftr" sz="quarter" idx="11"/>
          </p:nvPr>
        </p:nvSpPr>
        <p:spPr/>
        <p:txBody>
          <a:bodyPr/>
          <a:lstStyle/>
          <a:p>
            <a:r>
              <a:rPr lang="en-IN" dirty="0"/>
              <a:t>Ms. Ibtesaam Rais          ACSE502                  CN                UNIT 2</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76B4B0C-01C2-40BB-BDC1-B80506A7A75A}" type="datetime1">
              <a:rPr lang="en-US" smtClean="0"/>
              <a:t>9/24/2024</a:t>
            </a:fld>
            <a:endParaRPr lang="en-US"/>
          </a:p>
        </p:txBody>
      </p:sp>
      <p:sp>
        <p:nvSpPr>
          <p:cNvPr id="4" name="Footer Placeholder 3"/>
          <p:cNvSpPr>
            <a:spLocks noGrp="1"/>
          </p:cNvSpPr>
          <p:nvPr>
            <p:ph type="ftr" sz="quarter" idx="11"/>
          </p:nvPr>
        </p:nvSpPr>
        <p:spPr/>
        <p:txBody>
          <a:bodyPr/>
          <a:lstStyle/>
          <a:p>
            <a:r>
              <a:rPr lang="en-IN" dirty="0"/>
              <a:t>Ms. Ibtesaam Rais          ACSE502                  CN                UNIT 2</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0E7A40-916A-4E39-AAEB-D56F0B6AA39B}" type="datetime1">
              <a:rPr lang="en-US" smtClean="0"/>
              <a:t>9/24/2024</a:t>
            </a:fld>
            <a:endParaRPr lang="en-US"/>
          </a:p>
        </p:txBody>
      </p:sp>
      <p:sp>
        <p:nvSpPr>
          <p:cNvPr id="3" name="Footer Placeholder 2"/>
          <p:cNvSpPr>
            <a:spLocks noGrp="1"/>
          </p:cNvSpPr>
          <p:nvPr>
            <p:ph type="ftr" sz="quarter" idx="11"/>
          </p:nvPr>
        </p:nvSpPr>
        <p:spPr/>
        <p:txBody>
          <a:bodyPr/>
          <a:lstStyle/>
          <a:p>
            <a:r>
              <a:rPr lang="en-IN" dirty="0"/>
              <a:t>Ms. Ibtesaam Rais          ACSE502                  CN                UNIT 2</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F50E5-FF9C-467C-A1C6-D9C84C949DB5}" type="datetime1">
              <a:rPr lang="en-US" smtClean="0"/>
              <a:t>9/24/2024</a:t>
            </a:fld>
            <a:endParaRPr lang="en-US"/>
          </a:p>
        </p:txBody>
      </p:sp>
      <p:sp>
        <p:nvSpPr>
          <p:cNvPr id="6" name="Footer Placeholder 5"/>
          <p:cNvSpPr>
            <a:spLocks noGrp="1"/>
          </p:cNvSpPr>
          <p:nvPr>
            <p:ph type="ftr" sz="quarter" idx="11"/>
          </p:nvPr>
        </p:nvSpPr>
        <p:spPr/>
        <p:txBody>
          <a:bodyPr/>
          <a:lstStyle/>
          <a:p>
            <a:r>
              <a:rPr lang="en-IN" dirty="0"/>
              <a:t>Ms. Ibtesaam Rais          ACSE502                  CN                UNIT 2</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1ACE85-0B57-4AE4-8620-E3B163E5B8E4}" type="datetime1">
              <a:rPr lang="en-US" smtClean="0"/>
              <a:t>9/24/2024</a:t>
            </a:fld>
            <a:endParaRPr lang="en-US"/>
          </a:p>
        </p:txBody>
      </p:sp>
      <p:sp>
        <p:nvSpPr>
          <p:cNvPr id="6" name="Footer Placeholder 5"/>
          <p:cNvSpPr>
            <a:spLocks noGrp="1"/>
          </p:cNvSpPr>
          <p:nvPr>
            <p:ph type="ftr" sz="quarter" idx="11"/>
          </p:nvPr>
        </p:nvSpPr>
        <p:spPr/>
        <p:txBody>
          <a:bodyPr/>
          <a:lstStyle/>
          <a:p>
            <a:r>
              <a:rPr lang="en-IN" dirty="0"/>
              <a:t>Ms. Ibtesaam Rais          ACSE502                  CN                UNIT 2</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21A44D-D867-46C5-BDE9-710330D10DDA}" type="datetime1">
              <a:rPr lang="en-US" smtClean="0"/>
              <a:t>9/24/2024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Ms. Ibtesaam Rais          ACSE502                  CN                UNIT 2</a:t>
            </a: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 y="-42334"/>
            <a:ext cx="2711625" cy="951054"/>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Arial" pitchFamily="34" charset="0"/>
        <a:buChar char="•"/>
        <a:defRPr sz="22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2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22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22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0.x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26.wmf"/><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29.wmf"/><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33.wmf"/><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s://www.youtube.com/watch?v=yNedVgNyE8Q" TargetMode="External"/><Relationship Id="rId2" Type="http://schemas.openxmlformats.org/officeDocument/2006/relationships/hyperlink" Target="https://www.youtube.com/watch?v=JFF2vJaN0Cw&amp;list=PLxCzCOWd7aiGFBD2-2joCpWOLUrDLvVV_" TargetMode="Externa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hyperlink" Target="https://www.niet.co.in/pdf/previous-years/Vth-Semester-2023-2024/ACSE0502.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95600" y="1"/>
            <a:ext cx="7772400" cy="900089"/>
          </a:xfrm>
        </p:spPr>
        <p:style>
          <a:lnRef idx="1">
            <a:schemeClr val="accent2"/>
          </a:lnRef>
          <a:fillRef idx="2">
            <a:schemeClr val="accent2"/>
          </a:fillRef>
          <a:effectRef idx="1">
            <a:schemeClr val="accent2"/>
          </a:effectRef>
          <a:fontRef idx="minor">
            <a:schemeClr val="dk1"/>
          </a:fontRef>
        </p:style>
        <p:txBody>
          <a:bodyPr>
            <a:noAutofit/>
          </a:bodyPr>
          <a:lstStyle/>
          <a:p>
            <a:r>
              <a:rPr lang="en-US" dirty="0" err="1">
                <a:latin typeface="Times New Roman" pitchFamily="18" charset="0"/>
                <a:cs typeface="Times New Roman" pitchFamily="18" charset="0"/>
              </a:rPr>
              <a:t>Noida</a:t>
            </a:r>
            <a:r>
              <a:rPr lang="en-US" dirty="0">
                <a:latin typeface="Times New Roman" pitchFamily="18" charset="0"/>
                <a:cs typeface="Times New Roman" pitchFamily="18" charset="0"/>
              </a:rPr>
              <a:t> Institute of Engineering and Technology, Greater </a:t>
            </a:r>
            <a:r>
              <a:rPr lang="en-US" dirty="0" err="1">
                <a:latin typeface="Times New Roman" pitchFamily="18" charset="0"/>
                <a:cs typeface="Times New Roman" pitchFamily="18" charset="0"/>
              </a:rPr>
              <a:t>Noida</a:t>
            </a:r>
            <a:endParaRPr lang="en-US" dirty="0">
              <a:latin typeface="Times New Roman" pitchFamily="18" charset="0"/>
              <a:cs typeface="Times New Roman" pitchFamily="18" charset="0"/>
            </a:endParaRPr>
          </a:p>
        </p:txBody>
      </p:sp>
      <p:sp>
        <p:nvSpPr>
          <p:cNvPr id="3" name="Subtitle 2"/>
          <p:cNvSpPr>
            <a:spLocks noGrp="1"/>
          </p:cNvSpPr>
          <p:nvPr>
            <p:ph type="subTitle" idx="1"/>
          </p:nvPr>
        </p:nvSpPr>
        <p:spPr>
          <a:xfrm>
            <a:off x="2952728" y="1071546"/>
            <a:ext cx="6400800" cy="917294"/>
          </a:xfrm>
        </p:spPr>
        <p:style>
          <a:lnRef idx="2">
            <a:schemeClr val="accent2"/>
          </a:lnRef>
          <a:fillRef idx="1">
            <a:schemeClr val="lt1"/>
          </a:fillRef>
          <a:effectRef idx="0">
            <a:schemeClr val="accent2"/>
          </a:effectRef>
          <a:fontRef idx="minor">
            <a:schemeClr val="dk1"/>
          </a:fontRef>
        </p:style>
        <p:txBody>
          <a:bodyPr>
            <a:normAutofit/>
          </a:bodyPr>
          <a:lstStyle/>
          <a:p>
            <a:r>
              <a:rPr lang="en-US" sz="2400" dirty="0">
                <a:solidFill>
                  <a:schemeClr val="tx1"/>
                </a:solidFill>
                <a:latin typeface="Times New Roman" pitchFamily="18" charset="0"/>
                <a:cs typeface="Times New Roman" pitchFamily="18" charset="0"/>
              </a:rPr>
              <a:t>Data Link layer </a:t>
            </a:r>
          </a:p>
        </p:txBody>
      </p:sp>
      <p:sp>
        <p:nvSpPr>
          <p:cNvPr id="9" name="Date Placeholder 8"/>
          <p:cNvSpPr>
            <a:spLocks noGrp="1"/>
          </p:cNvSpPr>
          <p:nvPr>
            <p:ph type="dt" sz="half" idx="10"/>
          </p:nvPr>
        </p:nvSpPr>
        <p:spPr>
          <a:xfrm>
            <a:off x="1905000" y="6492876"/>
            <a:ext cx="2133600" cy="365125"/>
          </a:xfrm>
        </p:spPr>
        <p:txBody>
          <a:bodyPr/>
          <a:lstStyle/>
          <a:p>
            <a:fld id="{0759D5B7-4DB0-4BC7-BDC4-305CB60DA0F9}" type="datetime1">
              <a:rPr lang="en-US" smtClean="0">
                <a:latin typeface="Times New Roman" pitchFamily="18" charset="0"/>
                <a:cs typeface="Times New Roman" pitchFamily="18" charset="0"/>
              </a:rPr>
              <a:t>9/24/2024</a:t>
            </a:fld>
            <a:endParaRPr lang="en-US" dirty="0">
              <a:latin typeface="Times New Roman" pitchFamily="18" charset="0"/>
              <a:cs typeface="Times New Roman" pitchFamily="18" charset="0"/>
            </a:endParaRPr>
          </a:p>
        </p:txBody>
      </p:sp>
      <p:sp>
        <p:nvSpPr>
          <p:cNvPr id="17" name="Footer Placeholder 16"/>
          <p:cNvSpPr>
            <a:spLocks noGrp="1"/>
          </p:cNvSpPr>
          <p:nvPr>
            <p:ph type="ftr" sz="quarter" idx="11"/>
          </p:nvPr>
        </p:nvSpPr>
        <p:spPr>
          <a:xfrm>
            <a:off x="4381488" y="6356350"/>
            <a:ext cx="3162312"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16" name="Slide Number Placeholder 1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a:t>
            </a:fld>
            <a:endParaRPr lang="en-US">
              <a:latin typeface="Times New Roman" pitchFamily="18" charset="0"/>
              <a:cs typeface="Times New Roman" pitchFamily="18" charset="0"/>
            </a:endParaRP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1905000" y="5943600"/>
            <a:ext cx="533400" cy="533400"/>
          </a:xfrm>
          <a:prstGeom prst="rect">
            <a:avLst/>
          </a:prstGeom>
          <a:noFill/>
        </p:spPr>
      </p:pic>
      <p:pic>
        <p:nvPicPr>
          <p:cNvPr id="11" name="Picture 4" descr="C:\Users\Manks\Downloads\speak.png"/>
          <p:cNvPicPr>
            <a:picLocks noChangeAspect="1" noChangeArrowheads="1"/>
          </p:cNvPicPr>
          <p:nvPr/>
        </p:nvPicPr>
        <p:blipFill>
          <a:blip r:embed="rId4" cstate="print"/>
          <a:srcRect/>
          <a:stretch>
            <a:fillRect/>
          </a:stretch>
        </p:blipFill>
        <p:spPr bwMode="auto">
          <a:xfrm>
            <a:off x="8001000" y="2590800"/>
            <a:ext cx="1524000" cy="1524000"/>
          </a:xfrm>
          <a:prstGeom prst="rect">
            <a:avLst/>
          </a:prstGeom>
          <a:noFill/>
        </p:spPr>
      </p:pic>
      <p:sp>
        <p:nvSpPr>
          <p:cNvPr id="12" name="Subtitle 2"/>
          <p:cNvSpPr txBox="1">
            <a:spLocks/>
          </p:cNvSpPr>
          <p:nvPr/>
        </p:nvSpPr>
        <p:spPr>
          <a:xfrm>
            <a:off x="1676400" y="2971800"/>
            <a:ext cx="2057400" cy="533400"/>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p>
            <a:pPr algn="ctr">
              <a:spcBef>
                <a:spcPct val="20000"/>
              </a:spcBef>
              <a:defRPr/>
            </a:pPr>
            <a:r>
              <a:rPr lang="en-US" sz="2500" dirty="0">
                <a:solidFill>
                  <a:schemeClr val="tx1"/>
                </a:solidFill>
                <a:latin typeface="Times New Roman" pitchFamily="18" charset="0"/>
                <a:cs typeface="Times New Roman" pitchFamily="18" charset="0"/>
              </a:rPr>
              <a:t>Unit: 2</a:t>
            </a:r>
          </a:p>
        </p:txBody>
      </p:sp>
      <p:sp>
        <p:nvSpPr>
          <p:cNvPr id="20" name="Subtitle 2"/>
          <p:cNvSpPr txBox="1">
            <a:spLocks/>
          </p:cNvSpPr>
          <p:nvPr/>
        </p:nvSpPr>
        <p:spPr>
          <a:xfrm>
            <a:off x="7315200" y="3962400"/>
            <a:ext cx="3048000" cy="1752600"/>
          </a:xfrm>
          <a:prstGeom prst="rect">
            <a:avLst/>
          </a:prstGeom>
        </p:spPr>
        <p:style>
          <a:lnRef idx="2">
            <a:schemeClr val="accent2"/>
          </a:lnRef>
          <a:fillRef idx="1">
            <a:schemeClr val="lt1"/>
          </a:fillRef>
          <a:effectRef idx="0">
            <a:schemeClr val="accent2"/>
          </a:effectRef>
          <a:fontRef idx="minor">
            <a:schemeClr val="dk1"/>
          </a:fontRef>
        </p:style>
        <p:txBody>
          <a:bodyPr>
            <a:normAutofit/>
          </a:bodyPr>
          <a:lstStyle/>
          <a:p>
            <a:pPr algn="ctr">
              <a:spcBef>
                <a:spcPct val="20000"/>
              </a:spcBef>
              <a:defRPr/>
            </a:pPr>
            <a:r>
              <a:rPr lang="en-US" sz="2400" dirty="0">
                <a:solidFill>
                  <a:schemeClr val="tx1"/>
                </a:solidFill>
              </a:rPr>
              <a:t>Ms. Ibtesaam Rais</a:t>
            </a:r>
          </a:p>
          <a:p>
            <a:pPr algn="ctr">
              <a:spcBef>
                <a:spcPct val="20000"/>
              </a:spcBef>
              <a:defRPr/>
            </a:pPr>
            <a:r>
              <a:rPr lang="en-US" sz="2400" dirty="0">
                <a:solidFill>
                  <a:schemeClr val="tx1"/>
                </a:solidFill>
              </a:rPr>
              <a:t>Assistant Professor</a:t>
            </a:r>
          </a:p>
          <a:p>
            <a:pPr algn="ctr">
              <a:spcBef>
                <a:spcPct val="20000"/>
              </a:spcBef>
              <a:defRPr/>
            </a:pPr>
            <a:r>
              <a:rPr lang="en-US" sz="2400" dirty="0">
                <a:solidFill>
                  <a:schemeClr val="tx1"/>
                </a:solidFill>
              </a:rPr>
              <a:t>CSE(IoT) Department</a:t>
            </a:r>
          </a:p>
        </p:txBody>
      </p:sp>
      <p:sp>
        <p:nvSpPr>
          <p:cNvPr id="21" name="Subtitle 2"/>
          <p:cNvSpPr txBox="1">
            <a:spLocks/>
          </p:cNvSpPr>
          <p:nvPr/>
        </p:nvSpPr>
        <p:spPr>
          <a:xfrm>
            <a:off x="1676400" y="3810000"/>
            <a:ext cx="4191000" cy="838200"/>
          </a:xfrm>
          <a:prstGeom prst="rect">
            <a:avLst/>
          </a:prstGeom>
        </p:spPr>
        <p:style>
          <a:lnRef idx="2">
            <a:schemeClr val="accent2"/>
          </a:lnRef>
          <a:fillRef idx="1">
            <a:schemeClr val="lt1"/>
          </a:fillRef>
          <a:effectRef idx="0">
            <a:schemeClr val="accent2"/>
          </a:effectRef>
          <a:fontRef idx="minor">
            <a:schemeClr val="dk1"/>
          </a:fontRef>
        </p:style>
        <p:txBody>
          <a:bodyPr>
            <a:normAutofit/>
          </a:bodyPr>
          <a:lstStyle/>
          <a:p>
            <a:pPr algn="ctr">
              <a:spcBef>
                <a:spcPct val="20000"/>
              </a:spcBef>
              <a:defRPr/>
            </a:pPr>
            <a:r>
              <a:rPr lang="en-US" sz="2000" dirty="0">
                <a:solidFill>
                  <a:schemeClr val="tx1"/>
                </a:solidFill>
              </a:rPr>
              <a:t>Computer Networks                   (ACSE502)</a:t>
            </a:r>
            <a:endParaRPr lang="en-US" sz="2200" dirty="0">
              <a:solidFill>
                <a:schemeClr val="tx1"/>
              </a:solidFill>
            </a:endParaRPr>
          </a:p>
        </p:txBody>
      </p:sp>
      <p:sp>
        <p:nvSpPr>
          <p:cNvPr id="22" name="Subtitle 2"/>
          <p:cNvSpPr txBox="1">
            <a:spLocks/>
          </p:cNvSpPr>
          <p:nvPr/>
        </p:nvSpPr>
        <p:spPr>
          <a:xfrm>
            <a:off x="1676400" y="4876800"/>
            <a:ext cx="4191000" cy="838200"/>
          </a:xfrm>
          <a:prstGeom prst="rect">
            <a:avLst/>
          </a:prstGeom>
        </p:spPr>
        <p:style>
          <a:lnRef idx="2">
            <a:schemeClr val="accent2"/>
          </a:lnRef>
          <a:fillRef idx="1">
            <a:schemeClr val="lt1"/>
          </a:fillRef>
          <a:effectRef idx="0">
            <a:schemeClr val="accent2"/>
          </a:effectRef>
          <a:fontRef idx="minor">
            <a:schemeClr val="dk1"/>
          </a:fontRef>
        </p:style>
        <p:txBody>
          <a:bodyPr>
            <a:normAutofit/>
          </a:bodyPr>
          <a:lstStyle/>
          <a:p>
            <a:pPr algn="ctr">
              <a:spcBef>
                <a:spcPct val="20000"/>
              </a:spcBef>
              <a:defRPr/>
            </a:pPr>
            <a:r>
              <a:rPr lang="en-US" sz="2200" dirty="0">
                <a:solidFill>
                  <a:schemeClr val="tx1"/>
                </a:solidFill>
              </a:rPr>
              <a:t>B Tech CSE(IoT)</a:t>
            </a:r>
          </a:p>
          <a:p>
            <a:pPr algn="ctr">
              <a:spcBef>
                <a:spcPct val="20000"/>
              </a:spcBef>
              <a:defRPr/>
            </a:pPr>
            <a:r>
              <a:rPr lang="en-US" sz="2200" dirty="0">
                <a:solidFill>
                  <a:schemeClr val="tx1"/>
                </a:solidFill>
              </a:rPr>
              <a:t> 5</a:t>
            </a:r>
            <a:r>
              <a:rPr lang="en-US" sz="2200" baseline="30000" dirty="0">
                <a:solidFill>
                  <a:schemeClr val="tx1"/>
                </a:solidFill>
              </a:rPr>
              <a:t>th</a:t>
            </a:r>
            <a:r>
              <a:rPr lang="en-US" sz="2200" dirty="0">
                <a:solidFill>
                  <a:schemeClr val="tx1"/>
                </a:solidFill>
              </a:rPr>
              <a:t> Sem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B97C5FEE-2C23-492F-B286-DCE609011D7A}" type="datetime1">
              <a:rPr lang="en-US" smtClean="0"/>
              <a:t>9/24/2024</a:t>
            </a:fld>
            <a:endParaRPr lang="en-US"/>
          </a:p>
        </p:txBody>
      </p:sp>
      <p:sp>
        <p:nvSpPr>
          <p:cNvPr id="6" name="Slide Number Placeholder 5"/>
          <p:cNvSpPr>
            <a:spLocks noGrp="1"/>
          </p:cNvSpPr>
          <p:nvPr>
            <p:ph type="sldNum" sz="quarter" idx="12"/>
          </p:nvPr>
        </p:nvSpPr>
        <p:spPr/>
        <p:txBody>
          <a:bodyPr/>
          <a:lstStyle/>
          <a:p>
            <a:pPr>
              <a:defRPr/>
            </a:pPr>
            <a:fld id="{93BD3AC0-0DD3-4909-8A0C-4A8ABC15B69A}" type="slidenum">
              <a:rPr lang="en-US"/>
              <a:pPr>
                <a:defRPr/>
              </a:pPr>
              <a:t>10</a:t>
            </a:fld>
            <a:endParaRPr lang="en-US"/>
          </a:p>
        </p:txBody>
      </p:sp>
      <p:sp>
        <p:nvSpPr>
          <p:cNvPr id="7"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PSO’s</a:t>
            </a:r>
          </a:p>
        </p:txBody>
      </p:sp>
      <p:sp>
        <p:nvSpPr>
          <p:cNvPr id="8" name="Footer Placeholder 12"/>
          <p:cNvSpPr>
            <a:spLocks noGrp="1"/>
          </p:cNvSpPr>
          <p:nvPr>
            <p:ph type="ftr" sz="quarter" idx="11"/>
          </p:nvPr>
        </p:nvSpPr>
        <p:spPr>
          <a:xfrm>
            <a:off x="3810000" y="6248401"/>
            <a:ext cx="5029200" cy="365125"/>
          </a:xfrm>
        </p:spPr>
        <p:txBody>
          <a:bodyPr/>
          <a:lstStyle/>
          <a:p>
            <a:pPr>
              <a:defRPr/>
            </a:pPr>
            <a:r>
              <a:rPr lang="en-US" dirty="0"/>
              <a:t>Ms. Ibtesaam Rais          ACSE502                  CN                UNIT 2</a:t>
            </a:r>
          </a:p>
        </p:txBody>
      </p:sp>
      <p:pic>
        <p:nvPicPr>
          <p:cNvPr id="2" name="Picture 1">
            <a:extLst>
              <a:ext uri="{FF2B5EF4-FFF2-40B4-BE49-F238E27FC236}">
                <a16:creationId xmlns:a16="http://schemas.microsoft.com/office/drawing/2014/main" id="{6451AD2B-F79D-F997-334E-A710434DEEA4}"/>
              </a:ext>
            </a:extLst>
          </p:cNvPr>
          <p:cNvPicPr>
            <a:picLocks noChangeAspect="1"/>
          </p:cNvPicPr>
          <p:nvPr/>
        </p:nvPicPr>
        <p:blipFill>
          <a:blip r:embed="rId2"/>
          <a:stretch>
            <a:fillRect/>
          </a:stretch>
        </p:blipFill>
        <p:spPr>
          <a:xfrm>
            <a:off x="1032690" y="1676400"/>
            <a:ext cx="9769803" cy="27432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1"/>
          <p:cNvSpPr>
            <a:spLocks noGrp="1"/>
          </p:cNvSpPr>
          <p:nvPr>
            <p:ph type="sldNum" sz="quarter" idx="12"/>
          </p:nvPr>
        </p:nvSpPr>
        <p:spPr>
          <a:noFill/>
        </p:spPr>
        <p:txBody>
          <a:bodyPr/>
          <a:lstStyle/>
          <a:p>
            <a:fld id="{FA2E99E2-C389-4D10-B6E1-97E4DF194946}" type="slidenum">
              <a:rPr lang="en-US" smtClean="0">
                <a:latin typeface="Times New Roman" pitchFamily="18" charset="0"/>
                <a:cs typeface="Times New Roman" pitchFamily="18" charset="0"/>
              </a:rPr>
              <a:pPr/>
              <a:t>100</a:t>
            </a:fld>
            <a:endParaRPr lang="en-US" dirty="0">
              <a:latin typeface="Times New Roman" pitchFamily="18" charset="0"/>
              <a:cs typeface="Times New Roman" pitchFamily="18" charset="0"/>
            </a:endParaRPr>
          </a:p>
        </p:txBody>
      </p:sp>
      <p:sp>
        <p:nvSpPr>
          <p:cNvPr id="24581" name="Text Box 4"/>
          <p:cNvSpPr txBox="1">
            <a:spLocks noChangeArrowheads="1"/>
          </p:cNvSpPr>
          <p:nvPr/>
        </p:nvSpPr>
        <p:spPr bwMode="auto">
          <a:xfrm>
            <a:off x="3595671" y="1142985"/>
            <a:ext cx="4931991" cy="461665"/>
          </a:xfrm>
          <a:prstGeom prst="rect">
            <a:avLst/>
          </a:prstGeom>
          <a:noFill/>
          <a:ln w="9525">
            <a:noFill/>
            <a:miter lim="800000"/>
            <a:headEnd/>
            <a:tailEnd/>
          </a:ln>
        </p:spPr>
        <p:txBody>
          <a:bodyPr wrap="none">
            <a:spAutoFit/>
          </a:bodyPr>
          <a:lstStyle/>
          <a:p>
            <a:r>
              <a:rPr lang="en-US" sz="2400" dirty="0">
                <a:solidFill>
                  <a:schemeClr val="folHlink"/>
                </a:solidFill>
                <a:latin typeface="Times New Roman" pitchFamily="18" charset="0"/>
                <a:cs typeface="Times New Roman" pitchFamily="18" charset="0"/>
              </a:rPr>
              <a:t>  </a:t>
            </a:r>
            <a:r>
              <a:rPr lang="en-US" sz="2000" dirty="0">
                <a:latin typeface="Times New Roman" pitchFamily="18" charset="0"/>
                <a:cs typeface="Times New Roman" pitchFamily="18" charset="0"/>
              </a:rPr>
              <a:t>Flow diagram for three persistence methods</a:t>
            </a:r>
          </a:p>
        </p:txBody>
      </p:sp>
      <p:pic>
        <p:nvPicPr>
          <p:cNvPr id="24583" name="Picture 7"/>
          <p:cNvPicPr>
            <a:picLocks noChangeAspect="1" noChangeArrowheads="1"/>
          </p:cNvPicPr>
          <p:nvPr/>
        </p:nvPicPr>
        <p:blipFill>
          <a:blip r:embed="rId3" cstate="print"/>
          <a:srcRect/>
          <a:stretch>
            <a:fillRect/>
          </a:stretch>
        </p:blipFill>
        <p:spPr bwMode="auto">
          <a:xfrm>
            <a:off x="3524233" y="1714488"/>
            <a:ext cx="5064125" cy="4714908"/>
          </a:xfrm>
          <a:prstGeom prst="rect">
            <a:avLst/>
          </a:prstGeom>
          <a:noFill/>
          <a:ln w="9525">
            <a:noFill/>
            <a:miter lim="800000"/>
            <a:headEnd/>
            <a:tailEnd/>
          </a:ln>
        </p:spPr>
      </p:pic>
      <p:sp>
        <p:nvSpPr>
          <p:cNvPr id="8" name="Rectangle 6"/>
          <p:cNvSpPr>
            <a:spLocks noChangeArrowheads="1"/>
          </p:cNvSpPr>
          <p:nvPr/>
        </p:nvSpPr>
        <p:spPr bwMode="auto">
          <a:xfrm>
            <a:off x="3881422" y="714356"/>
            <a:ext cx="4300858" cy="459100"/>
          </a:xfrm>
          <a:prstGeom prst="rect">
            <a:avLst/>
          </a:prstGeom>
          <a:noFill/>
          <a:ln w="12700">
            <a:noFill/>
            <a:miter lim="800000"/>
            <a:headEnd/>
            <a:tailEnd/>
          </a:ln>
        </p:spPr>
        <p:txBody>
          <a:bodyPr wrap="none" lIns="90488" tIns="44450" rIns="90488" bIns="44450">
            <a:spAutoFit/>
          </a:bodyPr>
          <a:lstStyle/>
          <a:p>
            <a:r>
              <a:rPr lang="en-US" sz="2400" dirty="0">
                <a:solidFill>
                  <a:srgbClr val="063DE8"/>
                </a:solidFill>
                <a:latin typeface="Times New Roman" pitchFamily="18" charset="0"/>
                <a:cs typeface="Times New Roman" pitchFamily="18" charset="0"/>
              </a:rPr>
              <a:t>Random access protocol:  CSMA</a:t>
            </a:r>
          </a:p>
        </p:txBody>
      </p:sp>
      <p:sp>
        <p:nvSpPr>
          <p:cNvPr id="9"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Multiple Access Protocols </a:t>
            </a:r>
            <a:endParaRPr lang="en-US" sz="2400" dirty="0">
              <a:latin typeface="Times New Roman" pitchFamily="18" charset="0"/>
              <a:cs typeface="Times New Roman" pitchFamily="18" charset="0"/>
            </a:endParaRPr>
          </a:p>
        </p:txBody>
      </p:sp>
      <p:sp>
        <p:nvSpPr>
          <p:cNvPr id="11" name="Date Placeholder 10"/>
          <p:cNvSpPr>
            <a:spLocks noGrp="1"/>
          </p:cNvSpPr>
          <p:nvPr>
            <p:ph type="dt" sz="half" idx="10"/>
          </p:nvPr>
        </p:nvSpPr>
        <p:spPr/>
        <p:txBody>
          <a:bodyPr/>
          <a:lstStyle/>
          <a:p>
            <a:fld id="{5E769529-C92B-453B-9349-3051627227A3}"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2" name="Footer Placeholder 11"/>
          <p:cNvSpPr>
            <a:spLocks noGrp="1"/>
          </p:cNvSpPr>
          <p:nvPr>
            <p:ph type="ftr" sz="quarter" idx="11"/>
          </p:nvPr>
        </p:nvSpPr>
        <p:spPr>
          <a:xfrm>
            <a:off x="4648200" y="6356350"/>
            <a:ext cx="3590940"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1"/>
          <p:cNvSpPr>
            <a:spLocks noGrp="1"/>
          </p:cNvSpPr>
          <p:nvPr>
            <p:ph type="sldNum" sz="quarter" idx="12"/>
          </p:nvPr>
        </p:nvSpPr>
        <p:spPr>
          <a:noFill/>
        </p:spPr>
        <p:txBody>
          <a:bodyPr/>
          <a:lstStyle/>
          <a:p>
            <a:r>
              <a:rPr lang="en-US">
                <a:latin typeface="Times New Roman" pitchFamily="18" charset="0"/>
                <a:cs typeface="Times New Roman" pitchFamily="18" charset="0"/>
              </a:rPr>
              <a:t>12.</a:t>
            </a:r>
            <a:fld id="{D6CBEB2B-AF0E-4765-B283-5A4A237CDCB6}" type="slidenum">
              <a:rPr lang="en-US" smtClean="0">
                <a:latin typeface="Times New Roman" pitchFamily="18" charset="0"/>
                <a:cs typeface="Times New Roman" pitchFamily="18" charset="0"/>
              </a:rPr>
              <a:pPr/>
              <a:t>101</a:t>
            </a:fld>
            <a:endParaRPr lang="en-US">
              <a:latin typeface="Times New Roman" pitchFamily="18" charset="0"/>
              <a:cs typeface="Times New Roman" pitchFamily="18" charset="0"/>
            </a:endParaRPr>
          </a:p>
        </p:txBody>
      </p:sp>
      <p:sp>
        <p:nvSpPr>
          <p:cNvPr id="28677" name="Text Box 4"/>
          <p:cNvSpPr txBox="1">
            <a:spLocks noChangeArrowheads="1"/>
          </p:cNvSpPr>
          <p:nvPr/>
        </p:nvSpPr>
        <p:spPr bwMode="auto">
          <a:xfrm>
            <a:off x="3095604" y="1142984"/>
            <a:ext cx="3573414" cy="400110"/>
          </a:xfrm>
          <a:prstGeom prst="rect">
            <a:avLst/>
          </a:prstGeom>
          <a:noFill/>
          <a:ln w="9525">
            <a:noFill/>
            <a:miter lim="800000"/>
            <a:headEnd/>
            <a:tailEnd/>
          </a:ln>
        </p:spPr>
        <p:txBody>
          <a:bodyPr wrap="none">
            <a:spAutoFit/>
          </a:bodyPr>
          <a:lstStyle/>
          <a:p>
            <a:r>
              <a:rPr lang="en-US" sz="2000" dirty="0">
                <a:latin typeface="Times New Roman" pitchFamily="18" charset="0"/>
                <a:cs typeface="Times New Roman" pitchFamily="18" charset="0"/>
              </a:rPr>
              <a:t>Flow diagram for the CSMA/CD</a:t>
            </a:r>
          </a:p>
        </p:txBody>
      </p:sp>
      <p:pic>
        <p:nvPicPr>
          <p:cNvPr id="28679" name="Picture 7"/>
          <p:cNvPicPr>
            <a:picLocks noChangeAspect="1" noChangeArrowheads="1"/>
          </p:cNvPicPr>
          <p:nvPr/>
        </p:nvPicPr>
        <p:blipFill>
          <a:blip r:embed="rId3" cstate="print"/>
          <a:srcRect/>
          <a:stretch>
            <a:fillRect/>
          </a:stretch>
        </p:blipFill>
        <p:spPr bwMode="auto">
          <a:xfrm>
            <a:off x="3024166" y="1428737"/>
            <a:ext cx="6297612" cy="4857784"/>
          </a:xfrm>
          <a:prstGeom prst="rect">
            <a:avLst/>
          </a:prstGeom>
          <a:noFill/>
          <a:ln w="9525">
            <a:noFill/>
            <a:miter lim="800000"/>
            <a:headEnd/>
            <a:tailEnd/>
          </a:ln>
        </p:spPr>
      </p:pic>
      <p:sp>
        <p:nvSpPr>
          <p:cNvPr id="8" name="Rectangle 6"/>
          <p:cNvSpPr>
            <a:spLocks noChangeArrowheads="1"/>
          </p:cNvSpPr>
          <p:nvPr/>
        </p:nvSpPr>
        <p:spPr bwMode="auto">
          <a:xfrm>
            <a:off x="3167043" y="642918"/>
            <a:ext cx="4736875" cy="459100"/>
          </a:xfrm>
          <a:prstGeom prst="rect">
            <a:avLst/>
          </a:prstGeom>
          <a:noFill/>
          <a:ln w="12700">
            <a:noFill/>
            <a:miter lim="800000"/>
            <a:headEnd/>
            <a:tailEnd/>
          </a:ln>
        </p:spPr>
        <p:txBody>
          <a:bodyPr wrap="none" lIns="90488" tIns="44450" rIns="90488" bIns="44450">
            <a:spAutoFit/>
          </a:bodyPr>
          <a:lstStyle/>
          <a:p>
            <a:r>
              <a:rPr lang="en-US" sz="2400" dirty="0">
                <a:solidFill>
                  <a:srgbClr val="063DE8"/>
                </a:solidFill>
                <a:latin typeface="Times New Roman" pitchFamily="18" charset="0"/>
                <a:cs typeface="Times New Roman" pitchFamily="18" charset="0"/>
              </a:rPr>
              <a:t>Random access protocol: CSMA/CD</a:t>
            </a:r>
          </a:p>
        </p:txBody>
      </p:sp>
      <p:sp>
        <p:nvSpPr>
          <p:cNvPr id="9" name="Title 1"/>
          <p:cNvSpPr txBox="1">
            <a:spLocks/>
          </p:cNvSpPr>
          <p:nvPr/>
        </p:nvSpPr>
        <p:spPr>
          <a:xfrm>
            <a:off x="2895600" y="0"/>
            <a:ext cx="7772400" cy="57148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Multiple Access Protocols </a:t>
            </a:r>
            <a:endParaRPr lang="en-US" sz="2400" dirty="0">
              <a:latin typeface="Times New Roman" pitchFamily="18" charset="0"/>
              <a:cs typeface="Times New Roman" pitchFamily="18" charset="0"/>
            </a:endParaRPr>
          </a:p>
        </p:txBody>
      </p:sp>
      <p:sp>
        <p:nvSpPr>
          <p:cNvPr id="11" name="Date Placeholder 10"/>
          <p:cNvSpPr>
            <a:spLocks noGrp="1"/>
          </p:cNvSpPr>
          <p:nvPr>
            <p:ph type="dt" sz="half" idx="10"/>
          </p:nvPr>
        </p:nvSpPr>
        <p:spPr/>
        <p:txBody>
          <a:bodyPr/>
          <a:lstStyle/>
          <a:p>
            <a:fld id="{9220543F-D5ED-41BE-AC82-FC59360F39C1}"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2" name="Footer Placeholder 11"/>
          <p:cNvSpPr>
            <a:spLocks noGrp="1"/>
          </p:cNvSpPr>
          <p:nvPr>
            <p:ph type="ftr" sz="quarter" idx="11"/>
          </p:nvPr>
        </p:nvSpPr>
        <p:spPr>
          <a:xfrm>
            <a:off x="4648200" y="6356350"/>
            <a:ext cx="3448064"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1"/>
          <p:cNvSpPr>
            <a:spLocks noGrp="1"/>
          </p:cNvSpPr>
          <p:nvPr>
            <p:ph type="sldNum" sz="quarter" idx="12"/>
          </p:nvPr>
        </p:nvSpPr>
        <p:spPr>
          <a:noFill/>
        </p:spPr>
        <p:txBody>
          <a:bodyPr/>
          <a:lstStyle/>
          <a:p>
            <a:r>
              <a:rPr lang="en-US">
                <a:latin typeface="Times New Roman" pitchFamily="18" charset="0"/>
                <a:cs typeface="Times New Roman" pitchFamily="18" charset="0"/>
              </a:rPr>
              <a:t>12.</a:t>
            </a:r>
            <a:fld id="{CA12DDEA-7A9A-4E9A-9FF5-C000F2BAD731}" type="slidenum">
              <a:rPr lang="en-US" smtClean="0">
                <a:latin typeface="Times New Roman" pitchFamily="18" charset="0"/>
                <a:cs typeface="Times New Roman" pitchFamily="18" charset="0"/>
              </a:rPr>
              <a:pPr/>
              <a:t>102</a:t>
            </a:fld>
            <a:endParaRPr lang="en-US">
              <a:latin typeface="Times New Roman" pitchFamily="18" charset="0"/>
              <a:cs typeface="Times New Roman" pitchFamily="18" charset="0"/>
            </a:endParaRPr>
          </a:p>
        </p:txBody>
      </p:sp>
      <p:sp>
        <p:nvSpPr>
          <p:cNvPr id="30725" name="Text Box 4"/>
          <p:cNvSpPr txBox="1">
            <a:spLocks noChangeArrowheads="1"/>
          </p:cNvSpPr>
          <p:nvPr/>
        </p:nvSpPr>
        <p:spPr bwMode="auto">
          <a:xfrm>
            <a:off x="1881158" y="1428736"/>
            <a:ext cx="2599558" cy="400110"/>
          </a:xfrm>
          <a:prstGeom prst="rect">
            <a:avLst/>
          </a:prstGeom>
          <a:noFill/>
          <a:ln w="9525">
            <a:noFill/>
            <a:miter lim="800000"/>
            <a:headEnd/>
            <a:tailEnd/>
          </a:ln>
        </p:spPr>
        <p:txBody>
          <a:bodyPr wrap="none">
            <a:spAutoFit/>
          </a:bodyPr>
          <a:lstStyle/>
          <a:p>
            <a:r>
              <a:rPr lang="en-US" sz="2000" dirty="0">
                <a:latin typeface="Times New Roman" pitchFamily="18" charset="0"/>
                <a:cs typeface="Times New Roman" pitchFamily="18" charset="0"/>
              </a:rPr>
              <a:t>   Timing in CSMA/CA</a:t>
            </a:r>
          </a:p>
        </p:txBody>
      </p:sp>
      <p:pic>
        <p:nvPicPr>
          <p:cNvPr id="30727" name="Picture 7"/>
          <p:cNvPicPr>
            <a:picLocks noChangeAspect="1" noChangeArrowheads="1"/>
          </p:cNvPicPr>
          <p:nvPr/>
        </p:nvPicPr>
        <p:blipFill>
          <a:blip r:embed="rId3" cstate="print"/>
          <a:srcRect/>
          <a:stretch>
            <a:fillRect/>
          </a:stretch>
        </p:blipFill>
        <p:spPr bwMode="auto">
          <a:xfrm>
            <a:off x="1524001" y="1785926"/>
            <a:ext cx="8510587" cy="1944688"/>
          </a:xfrm>
          <a:prstGeom prst="rect">
            <a:avLst/>
          </a:prstGeom>
          <a:noFill/>
          <a:ln w="9525">
            <a:noFill/>
            <a:miter lim="800000"/>
            <a:headEnd/>
            <a:tailEnd/>
          </a:ln>
        </p:spPr>
      </p:pic>
      <p:sp>
        <p:nvSpPr>
          <p:cNvPr id="8" name="Rectangle 6"/>
          <p:cNvSpPr>
            <a:spLocks noChangeArrowheads="1"/>
          </p:cNvSpPr>
          <p:nvPr/>
        </p:nvSpPr>
        <p:spPr bwMode="auto">
          <a:xfrm>
            <a:off x="2024034" y="857232"/>
            <a:ext cx="6359114" cy="459100"/>
          </a:xfrm>
          <a:prstGeom prst="rect">
            <a:avLst/>
          </a:prstGeom>
          <a:noFill/>
          <a:ln w="12700">
            <a:noFill/>
            <a:miter lim="800000"/>
            <a:headEnd/>
            <a:tailEnd/>
          </a:ln>
        </p:spPr>
        <p:txBody>
          <a:bodyPr wrap="none" lIns="90488" tIns="44450" rIns="90488" bIns="44450">
            <a:spAutoFit/>
          </a:bodyPr>
          <a:lstStyle/>
          <a:p>
            <a:r>
              <a:rPr lang="en-US" sz="2400" dirty="0">
                <a:solidFill>
                  <a:srgbClr val="063DE8"/>
                </a:solidFill>
                <a:latin typeface="Times New Roman" pitchFamily="18" charset="0"/>
                <a:cs typeface="Times New Roman" pitchFamily="18" charset="0"/>
              </a:rPr>
              <a:t>Random access protocol: Evolution of CSMA/CA</a:t>
            </a:r>
          </a:p>
        </p:txBody>
      </p:sp>
      <p:sp>
        <p:nvSpPr>
          <p:cNvPr id="9"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Multiple Access Protocols </a:t>
            </a:r>
            <a:endParaRPr lang="en-US" sz="2400" dirty="0">
              <a:latin typeface="Times New Roman" pitchFamily="18" charset="0"/>
              <a:cs typeface="Times New Roman" pitchFamily="18" charset="0"/>
            </a:endParaRPr>
          </a:p>
        </p:txBody>
      </p:sp>
      <p:sp>
        <p:nvSpPr>
          <p:cNvPr id="11" name="Rectangle 11"/>
          <p:cNvSpPr>
            <a:spLocks noChangeArrowheads="1"/>
          </p:cNvSpPr>
          <p:nvPr/>
        </p:nvSpPr>
        <p:spPr bwMode="auto">
          <a:xfrm>
            <a:off x="1881158" y="4071942"/>
            <a:ext cx="8077200" cy="369332"/>
          </a:xfrm>
          <a:prstGeom prst="rect">
            <a:avLst/>
          </a:prstGeom>
          <a:solidFill>
            <a:srgbClr val="99FF33"/>
          </a:solidFill>
          <a:ln w="76200" algn="ctr">
            <a:noFill/>
            <a:miter lim="800000"/>
            <a:headEnd/>
            <a:tailEnd/>
          </a:ln>
        </p:spPr>
        <p:txBody>
          <a:bodyPr>
            <a:spAutoFit/>
          </a:bodyPr>
          <a:lstStyle/>
          <a:p>
            <a:pPr algn="ctr"/>
            <a:r>
              <a:rPr lang="en-US" dirty="0">
                <a:latin typeface="Times New Roman" pitchFamily="18" charset="0"/>
                <a:cs typeface="Times New Roman" pitchFamily="18" charset="0"/>
              </a:rPr>
              <a:t>In CSMA/CA, the IFS can also be used to define the priority of a station or a frame.</a:t>
            </a:r>
          </a:p>
        </p:txBody>
      </p:sp>
      <p:sp>
        <p:nvSpPr>
          <p:cNvPr id="12" name="Rectangle 11"/>
          <p:cNvSpPr>
            <a:spLocks noChangeArrowheads="1"/>
          </p:cNvSpPr>
          <p:nvPr/>
        </p:nvSpPr>
        <p:spPr bwMode="auto">
          <a:xfrm>
            <a:off x="1952596" y="5143513"/>
            <a:ext cx="8077200" cy="1015663"/>
          </a:xfrm>
          <a:prstGeom prst="rect">
            <a:avLst/>
          </a:prstGeom>
          <a:solidFill>
            <a:srgbClr val="99FF33"/>
          </a:solidFill>
          <a:ln w="76200" algn="ctr">
            <a:noFill/>
            <a:miter lim="800000"/>
            <a:headEnd/>
            <a:tailEnd/>
          </a:ln>
        </p:spPr>
        <p:txBody>
          <a:bodyPr>
            <a:spAutoFit/>
          </a:bodyPr>
          <a:lstStyle/>
          <a:p>
            <a:pPr algn="just"/>
            <a:r>
              <a:rPr lang="en-US" sz="2000" dirty="0">
                <a:latin typeface="Times New Roman" pitchFamily="18" charset="0"/>
                <a:cs typeface="Times New Roman" pitchFamily="18" charset="0"/>
              </a:rPr>
              <a:t>In CSMA/CA, if the station finds the channel busy, it does not restart the timer of the contention window; it stops the timer and restarts it when the channel becomes idle.</a:t>
            </a:r>
          </a:p>
        </p:txBody>
      </p:sp>
      <p:sp>
        <p:nvSpPr>
          <p:cNvPr id="13" name="Date Placeholder 12"/>
          <p:cNvSpPr>
            <a:spLocks noGrp="1"/>
          </p:cNvSpPr>
          <p:nvPr>
            <p:ph type="dt" sz="half" idx="10"/>
          </p:nvPr>
        </p:nvSpPr>
        <p:spPr/>
        <p:txBody>
          <a:bodyPr/>
          <a:lstStyle/>
          <a:p>
            <a:fld id="{0AB0FD22-1E2B-4E55-A192-8D58688CF24A}"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4" name="Footer Placeholder 13"/>
          <p:cNvSpPr>
            <a:spLocks noGrp="1"/>
          </p:cNvSpPr>
          <p:nvPr>
            <p:ph type="ftr" sz="quarter" idx="11"/>
          </p:nvPr>
        </p:nvSpPr>
        <p:spPr>
          <a:xfrm>
            <a:off x="4648200" y="6356350"/>
            <a:ext cx="3305188"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Text Box 4"/>
          <p:cNvSpPr txBox="1">
            <a:spLocks noChangeArrowheads="1"/>
          </p:cNvSpPr>
          <p:nvPr/>
        </p:nvSpPr>
        <p:spPr bwMode="auto">
          <a:xfrm>
            <a:off x="1809721" y="1142985"/>
            <a:ext cx="2643206" cy="830997"/>
          </a:xfrm>
          <a:prstGeom prst="rect">
            <a:avLst/>
          </a:prstGeom>
          <a:noFill/>
          <a:ln w="9525">
            <a:noFill/>
            <a:miter lim="800000"/>
            <a:headEnd/>
            <a:tailEnd/>
          </a:ln>
        </p:spPr>
        <p:txBody>
          <a:bodyPr wrap="square">
            <a:spAutoFit/>
          </a:bodyPr>
          <a:lstStyle/>
          <a:p>
            <a:r>
              <a:rPr lang="en-US" sz="2400" dirty="0">
                <a:latin typeface="Times New Roman" pitchFamily="18" charset="0"/>
                <a:cs typeface="Times New Roman" pitchFamily="18" charset="0"/>
              </a:rPr>
              <a:t>Flow diagram for CSMA/CA</a:t>
            </a:r>
          </a:p>
        </p:txBody>
      </p:sp>
      <p:pic>
        <p:nvPicPr>
          <p:cNvPr id="33799" name="Picture 7"/>
          <p:cNvPicPr>
            <a:picLocks noChangeAspect="1" noChangeArrowheads="1"/>
          </p:cNvPicPr>
          <p:nvPr/>
        </p:nvPicPr>
        <p:blipFill>
          <a:blip r:embed="rId3" cstate="print"/>
          <a:srcRect/>
          <a:stretch>
            <a:fillRect/>
          </a:stretch>
        </p:blipFill>
        <p:spPr bwMode="auto">
          <a:xfrm>
            <a:off x="4738678" y="1000108"/>
            <a:ext cx="5000660" cy="5208590"/>
          </a:xfrm>
          <a:prstGeom prst="rect">
            <a:avLst/>
          </a:prstGeom>
          <a:noFill/>
          <a:ln w="9525">
            <a:noFill/>
            <a:miter lim="800000"/>
            <a:headEnd/>
            <a:tailEnd/>
          </a:ln>
        </p:spPr>
      </p:pic>
      <p:sp>
        <p:nvSpPr>
          <p:cNvPr id="9"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Multiple Access Protocols </a:t>
            </a:r>
            <a:endParaRPr lang="en-US" sz="2400" dirty="0">
              <a:latin typeface="Times New Roman" pitchFamily="18" charset="0"/>
              <a:cs typeface="Times New Roman" pitchFamily="18" charset="0"/>
            </a:endParaRPr>
          </a:p>
        </p:txBody>
      </p:sp>
      <p:sp>
        <p:nvSpPr>
          <p:cNvPr id="11" name="Date Placeholder 10"/>
          <p:cNvSpPr>
            <a:spLocks noGrp="1"/>
          </p:cNvSpPr>
          <p:nvPr>
            <p:ph type="dt" sz="half" idx="10"/>
          </p:nvPr>
        </p:nvSpPr>
        <p:spPr/>
        <p:txBody>
          <a:bodyPr/>
          <a:lstStyle/>
          <a:p>
            <a:fld id="{5E4F6B80-207B-4457-AD4B-EED60FDFCB1A}"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2" name="Slide Number Placeholder 11"/>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103</a:t>
            </a:fld>
            <a:endParaRPr lang="en-US">
              <a:latin typeface="Times New Roman" pitchFamily="18" charset="0"/>
              <a:cs typeface="Times New Roman" pitchFamily="18" charset="0"/>
            </a:endParaRPr>
          </a:p>
        </p:txBody>
      </p:sp>
      <p:sp>
        <p:nvSpPr>
          <p:cNvPr id="13" name="Footer Placeholder 12"/>
          <p:cNvSpPr>
            <a:spLocks noGrp="1"/>
          </p:cNvSpPr>
          <p:nvPr>
            <p:ph type="ftr" sz="quarter" idx="11"/>
          </p:nvPr>
        </p:nvSpPr>
        <p:spPr>
          <a:xfrm>
            <a:off x="4648200" y="6356350"/>
            <a:ext cx="3376626"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Slide Number Placeholder 1"/>
          <p:cNvSpPr>
            <a:spLocks noGrp="1"/>
          </p:cNvSpPr>
          <p:nvPr>
            <p:ph type="sldNum" sz="quarter" idx="12"/>
          </p:nvPr>
        </p:nvSpPr>
        <p:spPr>
          <a:noFill/>
        </p:spPr>
        <p:txBody>
          <a:bodyPr/>
          <a:lstStyle/>
          <a:p>
            <a:r>
              <a:rPr lang="en-US">
                <a:latin typeface="Times New Roman" pitchFamily="18" charset="0"/>
                <a:cs typeface="Times New Roman" pitchFamily="18" charset="0"/>
              </a:rPr>
              <a:t>12.</a:t>
            </a:r>
            <a:fld id="{391DCBFB-A0C3-428B-9AA8-E445E9149B90}" type="slidenum">
              <a:rPr lang="en-US" smtClean="0">
                <a:latin typeface="Times New Roman" pitchFamily="18" charset="0"/>
                <a:cs typeface="Times New Roman" pitchFamily="18" charset="0"/>
              </a:rPr>
              <a:pPr/>
              <a:t>104</a:t>
            </a:fld>
            <a:endParaRPr lang="en-US">
              <a:latin typeface="Times New Roman" pitchFamily="18" charset="0"/>
              <a:cs typeface="Times New Roman" pitchFamily="18" charset="0"/>
            </a:endParaRPr>
          </a:p>
        </p:txBody>
      </p:sp>
      <p:sp>
        <p:nvSpPr>
          <p:cNvPr id="1080323" name="Text Box 3"/>
          <p:cNvSpPr txBox="1">
            <a:spLocks noChangeArrowheads="1"/>
          </p:cNvSpPr>
          <p:nvPr/>
        </p:nvSpPr>
        <p:spPr bwMode="auto">
          <a:xfrm>
            <a:off x="2024035" y="1357299"/>
            <a:ext cx="3537187" cy="461665"/>
          </a:xfrm>
          <a:prstGeom prst="rect">
            <a:avLst/>
          </a:prstGeom>
          <a:noFill/>
          <a:ln w="9525">
            <a:noFill/>
            <a:miter lim="800000"/>
            <a:headEnd/>
            <a:tailEnd/>
          </a:ln>
          <a:effectLst/>
        </p:spPr>
        <p:txBody>
          <a:bodyPr wrap="none">
            <a:spAutoFit/>
          </a:bodyPr>
          <a:lstStyle/>
          <a:p>
            <a:pPr>
              <a:defRPr/>
            </a:pPr>
            <a:r>
              <a:rPr lang="en-US" sz="2400" dirty="0">
                <a:effectLst>
                  <a:outerShdw blurRad="38100" dist="38100" dir="2700000" algn="tl">
                    <a:srgbClr val="C0C0C0"/>
                  </a:outerShdw>
                </a:effectLst>
                <a:latin typeface="Times New Roman" pitchFamily="18" charset="0"/>
                <a:cs typeface="Times New Roman" pitchFamily="18" charset="0"/>
              </a:rPr>
              <a:t> CONTROLLED ACCESS</a:t>
            </a:r>
          </a:p>
        </p:txBody>
      </p:sp>
      <p:sp>
        <p:nvSpPr>
          <p:cNvPr id="34821" name="Text Box 4"/>
          <p:cNvSpPr txBox="1">
            <a:spLocks noChangeArrowheads="1"/>
          </p:cNvSpPr>
          <p:nvPr/>
        </p:nvSpPr>
        <p:spPr bwMode="auto">
          <a:xfrm>
            <a:off x="9753600" y="6400801"/>
            <a:ext cx="184150" cy="366713"/>
          </a:xfrm>
          <a:prstGeom prst="rect">
            <a:avLst/>
          </a:prstGeom>
          <a:noFill/>
          <a:ln w="9525">
            <a:noFill/>
            <a:miter lim="800000"/>
            <a:headEnd/>
            <a:tailEnd/>
          </a:ln>
        </p:spPr>
        <p:txBody>
          <a:bodyPr wrap="none">
            <a:spAutoFit/>
          </a:bodyPr>
          <a:lstStyle/>
          <a:p>
            <a:endParaRPr lang="en-US">
              <a:latin typeface="Times New Roman" pitchFamily="18" charset="0"/>
              <a:cs typeface="Times New Roman" pitchFamily="18" charset="0"/>
            </a:endParaRPr>
          </a:p>
        </p:txBody>
      </p:sp>
      <p:sp>
        <p:nvSpPr>
          <p:cNvPr id="1080325" name="Rectangle 5"/>
          <p:cNvSpPr>
            <a:spLocks noChangeArrowheads="1"/>
          </p:cNvSpPr>
          <p:nvPr/>
        </p:nvSpPr>
        <p:spPr bwMode="auto">
          <a:xfrm>
            <a:off x="1952596" y="1928802"/>
            <a:ext cx="8229600" cy="1446550"/>
          </a:xfrm>
          <a:prstGeom prst="rect">
            <a:avLst/>
          </a:prstGeom>
          <a:noFill/>
          <a:ln w="9525">
            <a:noFill/>
            <a:miter lim="800000"/>
            <a:headEnd/>
            <a:tailEnd/>
          </a:ln>
          <a:effectLst/>
        </p:spPr>
        <p:txBody>
          <a:bodyPr anchor="ctr">
            <a:spAutoFit/>
          </a:bodyPr>
          <a:lstStyle/>
          <a:p>
            <a:pPr algn="just" eaLnBrk="1" hangingPunct="1">
              <a:defRPr/>
            </a:pPr>
            <a:r>
              <a:rPr lang="en-US" sz="2200" dirty="0">
                <a:effectLst>
                  <a:outerShdw blurRad="38100" dist="38100" dir="2700000" algn="tl">
                    <a:srgbClr val="C0C0C0"/>
                  </a:outerShdw>
                </a:effectLst>
                <a:latin typeface="Times New Roman" pitchFamily="18" charset="0"/>
                <a:cs typeface="Times New Roman" pitchFamily="18" charset="0"/>
              </a:rPr>
              <a:t>In </a:t>
            </a:r>
            <a:r>
              <a:rPr lang="en-US" sz="2200" dirty="0">
                <a:solidFill>
                  <a:schemeClr val="hlink"/>
                </a:solidFill>
                <a:effectLst>
                  <a:outerShdw blurRad="38100" dist="38100" dir="2700000" algn="tl">
                    <a:srgbClr val="C0C0C0"/>
                  </a:outerShdw>
                </a:effectLst>
                <a:latin typeface="Times New Roman" pitchFamily="18" charset="0"/>
                <a:cs typeface="Times New Roman" pitchFamily="18" charset="0"/>
              </a:rPr>
              <a:t>controlled access</a:t>
            </a:r>
            <a:r>
              <a:rPr lang="en-US" sz="2200" dirty="0">
                <a:effectLst>
                  <a:outerShdw blurRad="38100" dist="38100" dir="2700000" algn="tl">
                    <a:srgbClr val="C0C0C0"/>
                  </a:outerShdw>
                </a:effectLst>
                <a:latin typeface="Times New Roman" pitchFamily="18" charset="0"/>
                <a:cs typeface="Times New Roman" pitchFamily="18" charset="0"/>
              </a:rPr>
              <a:t>, the stations consult one another to find which station has the right to send. A station cannot send unless it has been authorized by other stations. We discuss three popular controlled-access methods.</a:t>
            </a:r>
          </a:p>
        </p:txBody>
      </p:sp>
      <p:sp>
        <p:nvSpPr>
          <p:cNvPr id="34823" name="Rectangle 6"/>
          <p:cNvSpPr>
            <a:spLocks noChangeArrowheads="1"/>
          </p:cNvSpPr>
          <p:nvPr/>
        </p:nvSpPr>
        <p:spPr bwMode="auto">
          <a:xfrm>
            <a:off x="2024034" y="3929066"/>
            <a:ext cx="6705600" cy="1107996"/>
          </a:xfrm>
          <a:prstGeom prst="rect">
            <a:avLst/>
          </a:prstGeom>
          <a:noFill/>
          <a:ln w="9525">
            <a:noFill/>
            <a:miter lim="800000"/>
            <a:headEnd/>
            <a:tailEnd/>
          </a:ln>
        </p:spPr>
        <p:txBody>
          <a:bodyPr>
            <a:spAutoFit/>
          </a:bodyPr>
          <a:lstStyle/>
          <a:p>
            <a:pPr marL="179388" indent="-179388">
              <a:buClr>
                <a:schemeClr val="tx1"/>
              </a:buClr>
              <a:buSzPct val="117000"/>
              <a:buFont typeface="Arial" pitchFamily="34" charset="0"/>
              <a:buChar char="•"/>
            </a:pPr>
            <a:r>
              <a:rPr lang="en-US" sz="2200" dirty="0">
                <a:solidFill>
                  <a:srgbClr val="0033CC"/>
                </a:solidFill>
                <a:latin typeface="Times New Roman" pitchFamily="18" charset="0"/>
                <a:cs typeface="Times New Roman" pitchFamily="18" charset="0"/>
              </a:rPr>
              <a:t>Reservation</a:t>
            </a:r>
          </a:p>
          <a:p>
            <a:pPr marL="179388" indent="-179388">
              <a:buClr>
                <a:schemeClr val="tx1"/>
              </a:buClr>
              <a:buSzPct val="117000"/>
              <a:buFont typeface="Arial" pitchFamily="34" charset="0"/>
              <a:buChar char="•"/>
            </a:pPr>
            <a:r>
              <a:rPr lang="fr-FR" sz="2200" dirty="0">
                <a:solidFill>
                  <a:srgbClr val="0033CC"/>
                </a:solidFill>
                <a:latin typeface="Times New Roman" pitchFamily="18" charset="0"/>
                <a:cs typeface="Times New Roman" pitchFamily="18" charset="0"/>
              </a:rPr>
              <a:t>Polling</a:t>
            </a:r>
          </a:p>
          <a:p>
            <a:pPr marL="179388" indent="-179388">
              <a:buClr>
                <a:schemeClr val="tx1"/>
              </a:buClr>
              <a:buSzPct val="117000"/>
              <a:buFont typeface="Arial" pitchFamily="34" charset="0"/>
              <a:buChar char="•"/>
            </a:pPr>
            <a:r>
              <a:rPr lang="en-US" sz="2200" dirty="0">
                <a:solidFill>
                  <a:srgbClr val="0033CC"/>
                </a:solidFill>
                <a:latin typeface="Times New Roman" pitchFamily="18" charset="0"/>
                <a:cs typeface="Times New Roman" pitchFamily="18" charset="0"/>
              </a:rPr>
              <a:t>Token Passing</a:t>
            </a:r>
          </a:p>
        </p:txBody>
      </p:sp>
      <p:sp>
        <p:nvSpPr>
          <p:cNvPr id="9"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Multiple Access Protocols </a:t>
            </a:r>
            <a:endParaRPr lang="en-US" sz="2400" dirty="0">
              <a:latin typeface="Times New Roman" pitchFamily="18" charset="0"/>
              <a:cs typeface="Times New Roman" pitchFamily="18" charset="0"/>
            </a:endParaRPr>
          </a:p>
        </p:txBody>
      </p:sp>
      <p:sp>
        <p:nvSpPr>
          <p:cNvPr id="11" name="Date Placeholder 10"/>
          <p:cNvSpPr>
            <a:spLocks noGrp="1"/>
          </p:cNvSpPr>
          <p:nvPr>
            <p:ph type="dt" sz="half" idx="10"/>
          </p:nvPr>
        </p:nvSpPr>
        <p:spPr/>
        <p:txBody>
          <a:bodyPr/>
          <a:lstStyle/>
          <a:p>
            <a:fld id="{2AC83D28-3145-46F7-ABDA-5C7681743EAF}"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2" name="Footer Placeholder 11"/>
          <p:cNvSpPr>
            <a:spLocks noGrp="1"/>
          </p:cNvSpPr>
          <p:nvPr>
            <p:ph type="ftr" sz="quarter" idx="11"/>
          </p:nvPr>
        </p:nvSpPr>
        <p:spPr>
          <a:xfrm>
            <a:off x="4648200" y="6356350"/>
            <a:ext cx="3519502"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1"/>
          <p:cNvSpPr>
            <a:spLocks noGrp="1"/>
          </p:cNvSpPr>
          <p:nvPr>
            <p:ph type="sldNum" sz="quarter" idx="12"/>
          </p:nvPr>
        </p:nvSpPr>
        <p:spPr>
          <a:noFill/>
        </p:spPr>
        <p:txBody>
          <a:bodyPr/>
          <a:lstStyle/>
          <a:p>
            <a:r>
              <a:rPr lang="en-US">
                <a:latin typeface="Times New Roman" pitchFamily="18" charset="0"/>
                <a:cs typeface="Times New Roman" pitchFamily="18" charset="0"/>
              </a:rPr>
              <a:t>12.</a:t>
            </a:r>
            <a:fld id="{0F70CB3A-57A4-4BB9-B560-040F0FC89261}" type="slidenum">
              <a:rPr lang="en-US" smtClean="0">
                <a:latin typeface="Times New Roman" pitchFamily="18" charset="0"/>
                <a:cs typeface="Times New Roman" pitchFamily="18" charset="0"/>
              </a:rPr>
              <a:pPr/>
              <a:t>105</a:t>
            </a:fld>
            <a:endParaRPr lang="en-US">
              <a:latin typeface="Times New Roman" pitchFamily="18" charset="0"/>
              <a:cs typeface="Times New Roman" pitchFamily="18" charset="0"/>
            </a:endParaRPr>
          </a:p>
        </p:txBody>
      </p:sp>
      <p:sp>
        <p:nvSpPr>
          <p:cNvPr id="35845" name="Text Box 4"/>
          <p:cNvSpPr txBox="1">
            <a:spLocks noChangeArrowheads="1"/>
          </p:cNvSpPr>
          <p:nvPr/>
        </p:nvSpPr>
        <p:spPr bwMode="auto">
          <a:xfrm>
            <a:off x="2095472" y="1428736"/>
            <a:ext cx="3693640" cy="523220"/>
          </a:xfrm>
          <a:prstGeom prst="rect">
            <a:avLst/>
          </a:prstGeom>
          <a:noFill/>
          <a:ln w="9525">
            <a:noFill/>
            <a:miter lim="800000"/>
            <a:headEnd/>
            <a:tailEnd/>
          </a:ln>
        </p:spPr>
        <p:txBody>
          <a:bodyPr wrap="none">
            <a:spAutoFit/>
          </a:bodyPr>
          <a:lstStyle/>
          <a:p>
            <a:r>
              <a:rPr lang="en-US" sz="2800" dirty="0">
                <a:solidFill>
                  <a:schemeClr val="folHlink"/>
                </a:solidFill>
                <a:latin typeface="Times New Roman" pitchFamily="18" charset="0"/>
                <a:cs typeface="Times New Roman" pitchFamily="18" charset="0"/>
              </a:rPr>
              <a:t>  </a:t>
            </a:r>
            <a:r>
              <a:rPr lang="en-US" sz="2400" dirty="0">
                <a:latin typeface="Times New Roman" pitchFamily="18" charset="0"/>
                <a:cs typeface="Times New Roman" pitchFamily="18" charset="0"/>
              </a:rPr>
              <a:t>Reservation access method</a:t>
            </a:r>
          </a:p>
        </p:txBody>
      </p:sp>
      <p:pic>
        <p:nvPicPr>
          <p:cNvPr id="35847" name="Picture 7"/>
          <p:cNvPicPr>
            <a:picLocks noChangeAspect="1" noChangeArrowheads="1"/>
          </p:cNvPicPr>
          <p:nvPr/>
        </p:nvPicPr>
        <p:blipFill>
          <a:blip r:embed="rId3" cstate="print"/>
          <a:srcRect/>
          <a:stretch>
            <a:fillRect/>
          </a:stretch>
        </p:blipFill>
        <p:spPr bwMode="auto">
          <a:xfrm>
            <a:off x="1968500" y="2514600"/>
            <a:ext cx="7861300" cy="1828800"/>
          </a:xfrm>
          <a:prstGeom prst="rect">
            <a:avLst/>
          </a:prstGeom>
          <a:noFill/>
          <a:ln w="9525">
            <a:noFill/>
            <a:miter lim="800000"/>
            <a:headEnd/>
            <a:tailEnd/>
          </a:ln>
        </p:spPr>
      </p:pic>
      <p:sp>
        <p:nvSpPr>
          <p:cNvPr id="8"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Multiple Access Protocols: Controlled Access  </a:t>
            </a:r>
            <a:endParaRPr lang="en-US" sz="2400" dirty="0">
              <a:latin typeface="Times New Roman" pitchFamily="18" charset="0"/>
              <a:cs typeface="Times New Roman" pitchFamily="18" charset="0"/>
            </a:endParaRPr>
          </a:p>
        </p:txBody>
      </p:sp>
      <p:sp>
        <p:nvSpPr>
          <p:cNvPr id="10" name="Date Placeholder 9"/>
          <p:cNvSpPr>
            <a:spLocks noGrp="1"/>
          </p:cNvSpPr>
          <p:nvPr>
            <p:ph type="dt" sz="half" idx="10"/>
          </p:nvPr>
        </p:nvSpPr>
        <p:spPr/>
        <p:txBody>
          <a:bodyPr/>
          <a:lstStyle/>
          <a:p>
            <a:fld id="{B78ED3AE-020A-44F8-A87B-E1D1B0CA7189}"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a:xfrm>
            <a:off x="4238612" y="6356351"/>
            <a:ext cx="3305188" cy="28736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ext Box 4"/>
          <p:cNvSpPr txBox="1">
            <a:spLocks noChangeArrowheads="1"/>
          </p:cNvSpPr>
          <p:nvPr/>
        </p:nvSpPr>
        <p:spPr bwMode="auto">
          <a:xfrm>
            <a:off x="2309786" y="1142984"/>
            <a:ext cx="6535764" cy="523220"/>
          </a:xfrm>
          <a:prstGeom prst="rect">
            <a:avLst/>
          </a:prstGeom>
          <a:noFill/>
          <a:ln w="9525">
            <a:noFill/>
            <a:miter lim="800000"/>
            <a:headEnd/>
            <a:tailEnd/>
          </a:ln>
        </p:spPr>
        <p:txBody>
          <a:bodyPr wrap="none">
            <a:spAutoFit/>
          </a:bodyPr>
          <a:lstStyle/>
          <a:p>
            <a:r>
              <a:rPr lang="en-US" sz="2800" dirty="0">
                <a:solidFill>
                  <a:schemeClr val="folHlink"/>
                </a:solidFill>
                <a:latin typeface="Times New Roman" pitchFamily="18" charset="0"/>
                <a:cs typeface="Times New Roman" pitchFamily="18" charset="0"/>
              </a:rPr>
              <a:t>  </a:t>
            </a:r>
            <a:r>
              <a:rPr lang="en-US" sz="2400" dirty="0">
                <a:latin typeface="Times New Roman" pitchFamily="18" charset="0"/>
                <a:cs typeface="Times New Roman" pitchFamily="18" charset="0"/>
              </a:rPr>
              <a:t>Select and poll functions in polling access method</a:t>
            </a:r>
          </a:p>
        </p:txBody>
      </p:sp>
      <p:pic>
        <p:nvPicPr>
          <p:cNvPr id="36871" name="Picture 7"/>
          <p:cNvPicPr>
            <a:picLocks noChangeAspect="1" noChangeArrowheads="1"/>
          </p:cNvPicPr>
          <p:nvPr/>
        </p:nvPicPr>
        <p:blipFill>
          <a:blip r:embed="rId3" cstate="print"/>
          <a:srcRect/>
          <a:stretch>
            <a:fillRect/>
          </a:stretch>
        </p:blipFill>
        <p:spPr bwMode="auto">
          <a:xfrm>
            <a:off x="1879600" y="1951038"/>
            <a:ext cx="8483600" cy="3078162"/>
          </a:xfrm>
          <a:prstGeom prst="rect">
            <a:avLst/>
          </a:prstGeom>
          <a:noFill/>
          <a:ln w="9525">
            <a:noFill/>
            <a:miter lim="800000"/>
            <a:headEnd/>
            <a:tailEnd/>
          </a:ln>
        </p:spPr>
      </p:pic>
      <p:sp>
        <p:nvSpPr>
          <p:cNvPr id="8" name="Title 1"/>
          <p:cNvSpPr txBox="1">
            <a:spLocks/>
          </p:cNvSpPr>
          <p:nvPr/>
        </p:nvSpPr>
        <p:spPr>
          <a:xfrm>
            <a:off x="2880610" y="-1499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Multiple Access Protocols: Controlled Access  </a:t>
            </a:r>
            <a:endParaRPr lang="en-US" sz="2400" dirty="0">
              <a:latin typeface="Times New Roman" pitchFamily="18" charset="0"/>
              <a:cs typeface="Times New Roman" pitchFamily="18" charset="0"/>
            </a:endParaRPr>
          </a:p>
        </p:txBody>
      </p:sp>
      <p:sp>
        <p:nvSpPr>
          <p:cNvPr id="10" name="Date Placeholder 9"/>
          <p:cNvSpPr>
            <a:spLocks noGrp="1"/>
          </p:cNvSpPr>
          <p:nvPr>
            <p:ph type="dt" sz="half" idx="10"/>
          </p:nvPr>
        </p:nvSpPr>
        <p:spPr/>
        <p:txBody>
          <a:bodyPr/>
          <a:lstStyle/>
          <a:p>
            <a:fld id="{A8558EFB-85AE-4398-9372-479251C6824C}"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a:xfrm>
            <a:off x="4648200" y="6356350"/>
            <a:ext cx="3448064"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12" name="Slide Number Placeholder 11"/>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106</a:t>
            </a:fld>
            <a:endParaRPr lang="en-US">
              <a:latin typeface="Times New Roman" pitchFamily="18" charset="0"/>
              <a:cs typeface="Times New Roman" pitchFamily="18"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1"/>
          <p:cNvSpPr>
            <a:spLocks noGrp="1"/>
          </p:cNvSpPr>
          <p:nvPr>
            <p:ph type="sldNum" sz="quarter" idx="12"/>
          </p:nvPr>
        </p:nvSpPr>
        <p:spPr>
          <a:noFill/>
        </p:spPr>
        <p:txBody>
          <a:bodyPr/>
          <a:lstStyle/>
          <a:p>
            <a:fld id="{D32B3172-BEAC-4792-A183-D299B936ED1C}" type="slidenum">
              <a:rPr lang="en-US" smtClean="0">
                <a:latin typeface="Times New Roman" pitchFamily="18" charset="0"/>
                <a:cs typeface="Times New Roman" pitchFamily="18" charset="0"/>
              </a:rPr>
              <a:pPr/>
              <a:t>107</a:t>
            </a:fld>
            <a:endParaRPr lang="en-US" dirty="0">
              <a:latin typeface="Times New Roman" pitchFamily="18" charset="0"/>
              <a:cs typeface="Times New Roman" pitchFamily="18" charset="0"/>
            </a:endParaRPr>
          </a:p>
        </p:txBody>
      </p:sp>
      <p:sp>
        <p:nvSpPr>
          <p:cNvPr id="12298" name="Rectangle 9"/>
          <p:cNvSpPr>
            <a:spLocks noChangeArrowheads="1"/>
          </p:cNvSpPr>
          <p:nvPr/>
        </p:nvSpPr>
        <p:spPr bwMode="auto">
          <a:xfrm>
            <a:off x="2666976" y="1142984"/>
            <a:ext cx="7543824" cy="1107996"/>
          </a:xfrm>
          <a:prstGeom prst="rect">
            <a:avLst/>
          </a:prstGeom>
          <a:solidFill>
            <a:schemeClr val="bg1"/>
          </a:solidFill>
          <a:ln w="9525">
            <a:noFill/>
            <a:miter lim="800000"/>
            <a:headEnd/>
            <a:tailEnd/>
          </a:ln>
        </p:spPr>
        <p:txBody>
          <a:bodyPr wrap="square">
            <a:spAutoFit/>
          </a:bodyPr>
          <a:lstStyle/>
          <a:p>
            <a:pPr algn="just"/>
            <a:r>
              <a:rPr lang="en-US" sz="2200" dirty="0">
                <a:latin typeface="Times New Roman" pitchFamily="18" charset="0"/>
                <a:cs typeface="Times New Roman" pitchFamily="18" charset="0"/>
              </a:rPr>
              <a:t>A pure ALOHA network transmits 200-bit frames on a shared channel of 200 kbps. What is the requirement to make this frame collision-free?</a:t>
            </a:r>
          </a:p>
        </p:txBody>
      </p:sp>
      <p:sp>
        <p:nvSpPr>
          <p:cNvPr id="12300" name="Rectangle 11"/>
          <p:cNvSpPr>
            <a:spLocks noChangeArrowheads="1"/>
          </p:cNvSpPr>
          <p:nvPr/>
        </p:nvSpPr>
        <p:spPr bwMode="auto">
          <a:xfrm>
            <a:off x="2809852" y="2357430"/>
            <a:ext cx="7553348" cy="2123658"/>
          </a:xfrm>
          <a:prstGeom prst="rect">
            <a:avLst/>
          </a:prstGeom>
          <a:solidFill>
            <a:schemeClr val="bg1"/>
          </a:solidFill>
          <a:ln w="9525">
            <a:noFill/>
            <a:miter lim="800000"/>
            <a:headEnd/>
            <a:tailEnd/>
          </a:ln>
        </p:spPr>
        <p:txBody>
          <a:bodyPr wrap="square">
            <a:spAutoFit/>
          </a:bodyPr>
          <a:lstStyle/>
          <a:p>
            <a:pPr algn="just"/>
            <a:r>
              <a:rPr lang="en-US" sz="2200" dirty="0">
                <a:solidFill>
                  <a:schemeClr val="hlink"/>
                </a:solidFill>
                <a:latin typeface="Times New Roman" pitchFamily="18" charset="0"/>
                <a:cs typeface="Times New Roman" pitchFamily="18" charset="0"/>
              </a:rPr>
              <a:t>Solution</a:t>
            </a:r>
          </a:p>
          <a:p>
            <a:pPr algn="just"/>
            <a:r>
              <a:rPr lang="en-US" sz="2200" dirty="0">
                <a:latin typeface="Times New Roman" pitchFamily="18" charset="0"/>
                <a:cs typeface="Times New Roman" pitchFamily="18" charset="0"/>
              </a:rPr>
              <a:t>Average frame transmission time </a:t>
            </a:r>
            <a:r>
              <a:rPr lang="en-US" sz="2200" dirty="0" err="1">
                <a:latin typeface="Times New Roman" pitchFamily="18" charset="0"/>
                <a:cs typeface="Times New Roman" pitchFamily="18" charset="0"/>
              </a:rPr>
              <a:t>T</a:t>
            </a:r>
            <a:r>
              <a:rPr lang="en-US" sz="2200" baseline="-12000" dirty="0" err="1">
                <a:latin typeface="Times New Roman" pitchFamily="18" charset="0"/>
                <a:cs typeface="Times New Roman" pitchFamily="18" charset="0"/>
              </a:rPr>
              <a:t>fr</a:t>
            </a:r>
            <a:r>
              <a:rPr lang="en-US" sz="2200" dirty="0">
                <a:latin typeface="Times New Roman" pitchFamily="18" charset="0"/>
                <a:cs typeface="Times New Roman" pitchFamily="18" charset="0"/>
              </a:rPr>
              <a:t> is 200 bits/200 kbps or 1 </a:t>
            </a:r>
            <a:r>
              <a:rPr lang="en-US" sz="2200" dirty="0" err="1">
                <a:latin typeface="Times New Roman" pitchFamily="18" charset="0"/>
                <a:cs typeface="Times New Roman" pitchFamily="18" charset="0"/>
              </a:rPr>
              <a:t>ms.</a:t>
            </a:r>
            <a:r>
              <a:rPr lang="en-US" sz="2200" dirty="0">
                <a:latin typeface="Times New Roman" pitchFamily="18" charset="0"/>
                <a:cs typeface="Times New Roman" pitchFamily="18" charset="0"/>
              </a:rPr>
              <a:t> The vulnerable time is  2 × 1 ms = 2 </a:t>
            </a:r>
            <a:r>
              <a:rPr lang="en-US" sz="2200" dirty="0" err="1">
                <a:latin typeface="Times New Roman" pitchFamily="18" charset="0"/>
                <a:cs typeface="Times New Roman" pitchFamily="18" charset="0"/>
              </a:rPr>
              <a:t>ms.</a:t>
            </a:r>
            <a:r>
              <a:rPr lang="en-US" sz="2200" dirty="0">
                <a:latin typeface="Times New Roman" pitchFamily="18" charset="0"/>
                <a:cs typeface="Times New Roman" pitchFamily="18" charset="0"/>
              </a:rPr>
              <a:t> This means no station should send later than 1 ms before this station starts transmission and no station should start sending during the one 1-ms period that this station is sending.</a:t>
            </a:r>
          </a:p>
        </p:txBody>
      </p:sp>
      <p:sp>
        <p:nvSpPr>
          <p:cNvPr id="13"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Questions  </a:t>
            </a:r>
            <a:endParaRPr lang="en-US" sz="2400" dirty="0">
              <a:latin typeface="Times New Roman" pitchFamily="18" charset="0"/>
              <a:cs typeface="Times New Roman" pitchFamily="18" charset="0"/>
            </a:endParaRPr>
          </a:p>
        </p:txBody>
      </p:sp>
      <p:sp>
        <p:nvSpPr>
          <p:cNvPr id="15" name="Date Placeholder 14"/>
          <p:cNvSpPr>
            <a:spLocks noGrp="1"/>
          </p:cNvSpPr>
          <p:nvPr>
            <p:ph type="dt" sz="half" idx="10"/>
          </p:nvPr>
        </p:nvSpPr>
        <p:spPr/>
        <p:txBody>
          <a:bodyPr/>
          <a:lstStyle/>
          <a:p>
            <a:fld id="{2AB46877-4847-4851-8F93-647D396B374C}"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6" name="Footer Placeholder 15"/>
          <p:cNvSpPr>
            <a:spLocks noGrp="1"/>
          </p:cNvSpPr>
          <p:nvPr>
            <p:ph type="ftr" sz="quarter" idx="11"/>
          </p:nvPr>
        </p:nvSpPr>
        <p:spPr>
          <a:xfrm>
            <a:off x="4648200" y="6356350"/>
            <a:ext cx="3376626"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p:cNvSpPr>
            <a:spLocks noGrp="1"/>
          </p:cNvSpPr>
          <p:nvPr>
            <p:ph type="sldNum" sz="quarter" idx="12"/>
          </p:nvPr>
        </p:nvSpPr>
        <p:spPr>
          <a:noFill/>
        </p:spPr>
        <p:txBody>
          <a:bodyPr/>
          <a:lstStyle/>
          <a:p>
            <a:fld id="{12DBAF80-E431-49E1-AF37-65AF3689A3F6}" type="slidenum">
              <a:rPr lang="en-US" smtClean="0">
                <a:latin typeface="Times New Roman" pitchFamily="18" charset="0"/>
                <a:cs typeface="Times New Roman" pitchFamily="18" charset="0"/>
              </a:rPr>
              <a:pPr/>
              <a:t>108</a:t>
            </a:fld>
            <a:endParaRPr lang="en-US" dirty="0">
              <a:latin typeface="Times New Roman" pitchFamily="18" charset="0"/>
              <a:cs typeface="Times New Roman" pitchFamily="18" charset="0"/>
            </a:endParaRPr>
          </a:p>
        </p:txBody>
      </p:sp>
      <p:sp>
        <p:nvSpPr>
          <p:cNvPr id="14346" name="Rectangle 9"/>
          <p:cNvSpPr>
            <a:spLocks noChangeArrowheads="1"/>
          </p:cNvSpPr>
          <p:nvPr/>
        </p:nvSpPr>
        <p:spPr bwMode="auto">
          <a:xfrm>
            <a:off x="1738282" y="1"/>
            <a:ext cx="8686800" cy="3139321"/>
          </a:xfrm>
          <a:prstGeom prst="rect">
            <a:avLst/>
          </a:prstGeom>
          <a:solidFill>
            <a:schemeClr val="bg1"/>
          </a:solidFill>
          <a:ln w="9525">
            <a:noFill/>
            <a:miter lim="800000"/>
            <a:headEnd/>
            <a:tailEnd/>
          </a:ln>
        </p:spPr>
        <p:txBody>
          <a:bodyPr wrap="square">
            <a:spAutoFit/>
          </a:bodyPr>
          <a:lstStyle/>
          <a:p>
            <a:pPr algn="just"/>
            <a:endParaRPr lang="en-US" sz="2200" dirty="0">
              <a:latin typeface="Times New Roman" pitchFamily="18" charset="0"/>
              <a:cs typeface="Times New Roman" pitchFamily="18" charset="0"/>
            </a:endParaRPr>
          </a:p>
          <a:p>
            <a:pPr algn="just"/>
            <a:endParaRPr lang="en-US" sz="2200" dirty="0">
              <a:latin typeface="Times New Roman" pitchFamily="18" charset="0"/>
              <a:cs typeface="Times New Roman" pitchFamily="18" charset="0"/>
            </a:endParaRPr>
          </a:p>
          <a:p>
            <a:pPr algn="just"/>
            <a:endParaRPr lang="en-US" sz="2200" dirty="0">
              <a:latin typeface="Times New Roman" pitchFamily="18" charset="0"/>
              <a:cs typeface="Times New Roman" pitchFamily="18" charset="0"/>
            </a:endParaRPr>
          </a:p>
          <a:p>
            <a:pPr algn="just"/>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A pure ALOHA network transmits 200-bit frames on a shared channel of 200 kbps. What is the throughput if the system (all stations together) produces</a:t>
            </a:r>
          </a:p>
          <a:p>
            <a:pPr algn="just"/>
            <a:r>
              <a:rPr lang="en-US" sz="2200" dirty="0">
                <a:solidFill>
                  <a:schemeClr val="hlink"/>
                </a:solidFill>
                <a:latin typeface="Times New Roman" pitchFamily="18" charset="0"/>
                <a:cs typeface="Times New Roman" pitchFamily="18" charset="0"/>
              </a:rPr>
              <a:t>a.</a:t>
            </a:r>
            <a:r>
              <a:rPr lang="en-US" sz="2200" dirty="0">
                <a:latin typeface="Times New Roman" pitchFamily="18" charset="0"/>
                <a:cs typeface="Times New Roman" pitchFamily="18" charset="0"/>
              </a:rPr>
              <a:t> 1000 frames per second    </a:t>
            </a:r>
            <a:r>
              <a:rPr lang="en-US" sz="2200" dirty="0">
                <a:solidFill>
                  <a:schemeClr val="hlink"/>
                </a:solidFill>
                <a:latin typeface="Times New Roman" pitchFamily="18" charset="0"/>
                <a:cs typeface="Times New Roman" pitchFamily="18" charset="0"/>
              </a:rPr>
              <a:t>b.</a:t>
            </a:r>
            <a:r>
              <a:rPr lang="en-US" sz="2200" dirty="0">
                <a:latin typeface="Times New Roman" pitchFamily="18" charset="0"/>
                <a:cs typeface="Times New Roman" pitchFamily="18" charset="0"/>
              </a:rPr>
              <a:t> 500 frames per second</a:t>
            </a:r>
          </a:p>
          <a:p>
            <a:pPr algn="just"/>
            <a:r>
              <a:rPr lang="en-US" sz="2200" dirty="0">
                <a:solidFill>
                  <a:schemeClr val="hlink"/>
                </a:solidFill>
                <a:latin typeface="Times New Roman" pitchFamily="18" charset="0"/>
                <a:cs typeface="Times New Roman" pitchFamily="18" charset="0"/>
              </a:rPr>
              <a:t>c.</a:t>
            </a:r>
            <a:r>
              <a:rPr lang="en-US" sz="2200" dirty="0">
                <a:latin typeface="Times New Roman" pitchFamily="18" charset="0"/>
                <a:cs typeface="Times New Roman" pitchFamily="18" charset="0"/>
              </a:rPr>
              <a:t> 250 frames per second.</a:t>
            </a:r>
          </a:p>
        </p:txBody>
      </p:sp>
      <p:sp>
        <p:nvSpPr>
          <p:cNvPr id="14348" name="Rectangle 11"/>
          <p:cNvSpPr>
            <a:spLocks noChangeArrowheads="1"/>
          </p:cNvSpPr>
          <p:nvPr/>
        </p:nvSpPr>
        <p:spPr bwMode="auto">
          <a:xfrm>
            <a:off x="1752600" y="3200401"/>
            <a:ext cx="8686800" cy="2800767"/>
          </a:xfrm>
          <a:prstGeom prst="rect">
            <a:avLst/>
          </a:prstGeom>
          <a:solidFill>
            <a:schemeClr val="bg1"/>
          </a:solidFill>
          <a:ln w="9525">
            <a:noFill/>
            <a:miter lim="800000"/>
            <a:headEnd/>
            <a:tailEnd/>
          </a:ln>
        </p:spPr>
        <p:txBody>
          <a:bodyPr>
            <a:spAutoFit/>
          </a:bodyPr>
          <a:lstStyle/>
          <a:p>
            <a:pPr algn="just"/>
            <a:r>
              <a:rPr lang="en-US" sz="2200" dirty="0">
                <a:solidFill>
                  <a:schemeClr val="hlink"/>
                </a:solidFill>
                <a:latin typeface="Times New Roman" pitchFamily="18" charset="0"/>
                <a:cs typeface="Times New Roman" pitchFamily="18" charset="0"/>
              </a:rPr>
              <a:t>Solution</a:t>
            </a:r>
          </a:p>
          <a:p>
            <a:pPr algn="just"/>
            <a:r>
              <a:rPr lang="en-US" sz="2200" dirty="0">
                <a:latin typeface="Times New Roman" pitchFamily="18" charset="0"/>
                <a:cs typeface="Times New Roman" pitchFamily="18" charset="0"/>
              </a:rPr>
              <a:t>The frame transmission time is 200/200 kbps or 1 </a:t>
            </a:r>
            <a:r>
              <a:rPr lang="en-US" sz="2200" dirty="0" err="1">
                <a:latin typeface="Times New Roman" pitchFamily="18" charset="0"/>
                <a:cs typeface="Times New Roman" pitchFamily="18" charset="0"/>
              </a:rPr>
              <a:t>ms.</a:t>
            </a:r>
            <a:endParaRPr lang="en-US" sz="2200" dirty="0">
              <a:latin typeface="Times New Roman" pitchFamily="18" charset="0"/>
              <a:cs typeface="Times New Roman" pitchFamily="18" charset="0"/>
            </a:endParaRPr>
          </a:p>
          <a:p>
            <a:pPr algn="just"/>
            <a:endParaRPr lang="en-US" sz="2200" dirty="0">
              <a:latin typeface="Times New Roman" pitchFamily="18" charset="0"/>
              <a:cs typeface="Times New Roman" pitchFamily="18" charset="0"/>
            </a:endParaRPr>
          </a:p>
          <a:p>
            <a:r>
              <a:rPr lang="en-US" sz="2200" dirty="0">
                <a:solidFill>
                  <a:schemeClr val="hlink"/>
                </a:solidFill>
                <a:latin typeface="Times New Roman" pitchFamily="18" charset="0"/>
                <a:cs typeface="Times New Roman" pitchFamily="18" charset="0"/>
              </a:rPr>
              <a:t>a.</a:t>
            </a:r>
            <a:r>
              <a:rPr lang="en-US" sz="2200" dirty="0">
                <a:latin typeface="Times New Roman" pitchFamily="18" charset="0"/>
                <a:cs typeface="Times New Roman" pitchFamily="18" charset="0"/>
              </a:rPr>
              <a:t> If the system creates 1000 frames per second, this is 1</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frame per millisecond. The load is 1. In this case </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S = G× e</a:t>
            </a:r>
            <a:r>
              <a:rPr lang="en-US" sz="2200" baseline="30000" dirty="0">
                <a:latin typeface="Times New Roman" pitchFamily="18" charset="0"/>
                <a:cs typeface="Times New Roman" pitchFamily="18" charset="0"/>
              </a:rPr>
              <a:t>−2 G</a:t>
            </a:r>
            <a:r>
              <a:rPr lang="en-US" sz="2200" dirty="0">
                <a:latin typeface="Times New Roman" pitchFamily="18" charset="0"/>
                <a:cs typeface="Times New Roman" pitchFamily="18" charset="0"/>
              </a:rPr>
              <a:t> or S = 0.135 (13.5 percent). This means</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that the throughput is 1000 × 0.135 = 135 frames. Only</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135 frames out of 1000 will probably survive.</a:t>
            </a:r>
          </a:p>
        </p:txBody>
      </p:sp>
      <p:sp>
        <p:nvSpPr>
          <p:cNvPr id="13" name="Date Placeholder 12"/>
          <p:cNvSpPr>
            <a:spLocks noGrp="1"/>
          </p:cNvSpPr>
          <p:nvPr>
            <p:ph type="dt" sz="half" idx="10"/>
          </p:nvPr>
        </p:nvSpPr>
        <p:spPr/>
        <p:txBody>
          <a:bodyPr/>
          <a:lstStyle/>
          <a:p>
            <a:fld id="{C971A160-D2F2-47EC-A99A-93CF73E3137D}"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4" name="Footer Placeholder 13"/>
          <p:cNvSpPr>
            <a:spLocks noGrp="1"/>
          </p:cNvSpPr>
          <p:nvPr>
            <p:ph type="ftr" sz="quarter" idx="11"/>
          </p:nvPr>
        </p:nvSpPr>
        <p:spPr>
          <a:xfrm>
            <a:off x="4648200" y="6356350"/>
            <a:ext cx="3448064"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Questions  </a:t>
            </a:r>
            <a:endParaRPr lang="en-US" sz="2400" dirty="0">
              <a:latin typeface="Times New Roman" pitchFamily="18" charset="0"/>
              <a:cs typeface="Times New Roman" pitchFamily="18"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1"/>
          <p:cNvSpPr>
            <a:spLocks noGrp="1"/>
          </p:cNvSpPr>
          <p:nvPr>
            <p:ph type="sldNum" sz="quarter" idx="12"/>
          </p:nvPr>
        </p:nvSpPr>
        <p:spPr>
          <a:noFill/>
        </p:spPr>
        <p:txBody>
          <a:bodyPr/>
          <a:lstStyle/>
          <a:p>
            <a:fld id="{1D32DC12-85AF-4845-8B8B-5426055B52B1}" type="slidenum">
              <a:rPr lang="en-US" smtClean="0"/>
              <a:pPr/>
              <a:t>109</a:t>
            </a:fld>
            <a:endParaRPr lang="en-US" dirty="0"/>
          </a:p>
        </p:txBody>
      </p:sp>
      <p:sp>
        <p:nvSpPr>
          <p:cNvPr id="15368" name="Rectangle 7"/>
          <p:cNvSpPr>
            <a:spLocks noChangeArrowheads="1"/>
          </p:cNvSpPr>
          <p:nvPr/>
        </p:nvSpPr>
        <p:spPr bwMode="gray">
          <a:xfrm>
            <a:off x="2235200" y="1"/>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a:latin typeface="Tahoma" pitchFamily="34" charset="0"/>
            </a:endParaRPr>
          </a:p>
        </p:txBody>
      </p:sp>
      <p:sp>
        <p:nvSpPr>
          <p:cNvPr id="15369"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a:latin typeface="Tahoma" pitchFamily="34" charset="0"/>
            </a:endParaRPr>
          </a:p>
        </p:txBody>
      </p:sp>
      <p:sp>
        <p:nvSpPr>
          <p:cNvPr id="12" name="Date Placeholder 11"/>
          <p:cNvSpPr>
            <a:spLocks noGrp="1"/>
          </p:cNvSpPr>
          <p:nvPr>
            <p:ph type="dt" sz="half" idx="10"/>
          </p:nvPr>
        </p:nvSpPr>
        <p:spPr/>
        <p:txBody>
          <a:bodyPr/>
          <a:lstStyle/>
          <a:p>
            <a:fld id="{FD202FE8-40F4-4228-B8DD-0A847B5CA143}" type="datetime1">
              <a:rPr lang="en-US" smtClean="0"/>
              <a:t>9/24/2024</a:t>
            </a:fld>
            <a:endParaRPr lang="en-US"/>
          </a:p>
        </p:txBody>
      </p:sp>
      <p:sp>
        <p:nvSpPr>
          <p:cNvPr id="13" name="Footer Placeholder 12"/>
          <p:cNvSpPr>
            <a:spLocks noGrp="1"/>
          </p:cNvSpPr>
          <p:nvPr>
            <p:ph type="ftr" sz="quarter" idx="11"/>
          </p:nvPr>
        </p:nvSpPr>
        <p:spPr/>
        <p:txBody>
          <a:bodyPr/>
          <a:lstStyle/>
          <a:p>
            <a:r>
              <a:rPr lang="en-IN" dirty="0"/>
              <a:t>Ms. Ibtesaam Rais          ACSE502                  CN                UNIT 2</a:t>
            </a:r>
            <a:endParaRPr lang="en-US" dirty="0"/>
          </a:p>
        </p:txBody>
      </p:sp>
      <p:sp>
        <p:nvSpPr>
          <p:cNvPr id="14"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Solution cont…  </a:t>
            </a:r>
            <a:endParaRPr lang="en-US" sz="2400" dirty="0">
              <a:latin typeface="Times New Roman" pitchFamily="18" charset="0"/>
              <a:cs typeface="Times New Roman" pitchFamily="18" charset="0"/>
            </a:endParaRPr>
          </a:p>
        </p:txBody>
      </p:sp>
      <p:sp>
        <p:nvSpPr>
          <p:cNvPr id="16" name="Rectangle 11"/>
          <p:cNvSpPr>
            <a:spLocks noChangeArrowheads="1"/>
          </p:cNvSpPr>
          <p:nvPr/>
        </p:nvSpPr>
        <p:spPr bwMode="auto">
          <a:xfrm>
            <a:off x="1752600" y="838200"/>
            <a:ext cx="8686800" cy="4493538"/>
          </a:xfrm>
          <a:prstGeom prst="rect">
            <a:avLst/>
          </a:prstGeom>
          <a:solidFill>
            <a:schemeClr val="bg1"/>
          </a:solidFill>
          <a:ln w="9525">
            <a:noFill/>
            <a:miter lim="800000"/>
            <a:headEnd/>
            <a:tailEnd/>
          </a:ln>
        </p:spPr>
        <p:txBody>
          <a:bodyPr>
            <a:spAutoFit/>
          </a:bodyPr>
          <a:lstStyle/>
          <a:p>
            <a:pPr algn="just"/>
            <a:r>
              <a:rPr lang="en-US" sz="2200" dirty="0">
                <a:solidFill>
                  <a:schemeClr val="hlink"/>
                </a:solidFill>
                <a:latin typeface="Times New Roman" pitchFamily="18" charset="0"/>
                <a:cs typeface="Times New Roman" pitchFamily="18" charset="0"/>
              </a:rPr>
              <a:t>b.</a:t>
            </a:r>
            <a:r>
              <a:rPr lang="en-US" sz="2200" dirty="0">
                <a:latin typeface="Times New Roman" pitchFamily="18" charset="0"/>
                <a:cs typeface="Times New Roman" pitchFamily="18" charset="0"/>
              </a:rPr>
              <a:t> If the system creates 500 frames per second, this is</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(1/2) frame per millisecond. The load is (1/2). In this</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case S = G × e </a:t>
            </a:r>
            <a:r>
              <a:rPr lang="en-US" sz="2200" baseline="30000" dirty="0">
                <a:latin typeface="Times New Roman" pitchFamily="18" charset="0"/>
                <a:cs typeface="Times New Roman" pitchFamily="18" charset="0"/>
              </a:rPr>
              <a:t>−2G</a:t>
            </a:r>
            <a:r>
              <a:rPr lang="en-US" sz="2200" dirty="0">
                <a:latin typeface="Times New Roman" pitchFamily="18" charset="0"/>
                <a:cs typeface="Times New Roman" pitchFamily="18" charset="0"/>
              </a:rPr>
              <a:t> or S = 0.184 (18.4 percent). This</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means that the throughput is 500 × 0.184 = 92 and that</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only 92 frames out of 500 will probably survive. Note</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that this is the maximum throughput case,</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percentagewise.</a:t>
            </a:r>
          </a:p>
          <a:p>
            <a:pPr algn="just"/>
            <a:endParaRPr lang="en-US" sz="2200" dirty="0">
              <a:latin typeface="Times New Roman" pitchFamily="18" charset="0"/>
              <a:cs typeface="Times New Roman" pitchFamily="18" charset="0"/>
            </a:endParaRPr>
          </a:p>
          <a:p>
            <a:pPr algn="just"/>
            <a:r>
              <a:rPr lang="en-US" sz="2200" dirty="0">
                <a:solidFill>
                  <a:schemeClr val="hlink"/>
                </a:solidFill>
                <a:latin typeface="Times New Roman" pitchFamily="18" charset="0"/>
                <a:cs typeface="Times New Roman" pitchFamily="18" charset="0"/>
              </a:rPr>
              <a:t>c.</a:t>
            </a:r>
            <a:r>
              <a:rPr lang="en-US" sz="2200" dirty="0">
                <a:latin typeface="Times New Roman" pitchFamily="18" charset="0"/>
                <a:cs typeface="Times New Roman" pitchFamily="18" charset="0"/>
              </a:rPr>
              <a:t> If the system creates 250 frames per second, this is (1/4)</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frame per millisecond. The load is (1/4). In this case </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S = G × e −</a:t>
            </a:r>
            <a:r>
              <a:rPr lang="en-US" sz="2200" baseline="30000" dirty="0">
                <a:latin typeface="Times New Roman" pitchFamily="18" charset="0"/>
                <a:cs typeface="Times New Roman" pitchFamily="18" charset="0"/>
              </a:rPr>
              <a:t>2G</a:t>
            </a:r>
            <a:r>
              <a:rPr lang="en-US" sz="2200" dirty="0">
                <a:latin typeface="Times New Roman" pitchFamily="18" charset="0"/>
                <a:cs typeface="Times New Roman" pitchFamily="18" charset="0"/>
              </a:rPr>
              <a:t> or S = 0.152 (15.2 percent). This means</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that the throughput is 250 × 0.152 = 38. Only 38</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frames out of 250 will probably survive.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3B714028-AFB1-44D7-B0CF-FA27F60A389B}" type="datetime1">
              <a:rPr lang="en-US" smtClean="0"/>
              <a:t>9/24/2024</a:t>
            </a:fld>
            <a:endParaRPr lang="en-US"/>
          </a:p>
        </p:txBody>
      </p:sp>
      <p:sp>
        <p:nvSpPr>
          <p:cNvPr id="6" name="Slide Number Placeholder 5"/>
          <p:cNvSpPr>
            <a:spLocks noGrp="1"/>
          </p:cNvSpPr>
          <p:nvPr>
            <p:ph type="sldNum" sz="quarter" idx="12"/>
          </p:nvPr>
        </p:nvSpPr>
        <p:spPr/>
        <p:txBody>
          <a:bodyPr/>
          <a:lstStyle/>
          <a:p>
            <a:pPr>
              <a:defRPr/>
            </a:pPr>
            <a:fld id="{E99CCB61-10BA-484E-ABE0-946F256E91AD}" type="slidenum">
              <a:rPr lang="en-US"/>
              <a:pPr>
                <a:defRPr/>
              </a:pPr>
              <a:t>11</a:t>
            </a:fld>
            <a:endParaRPr lang="en-US"/>
          </a:p>
        </p:txBody>
      </p:sp>
      <p:sp>
        <p:nvSpPr>
          <p:cNvPr id="7"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Program Educational Objectives</a:t>
            </a:r>
          </a:p>
        </p:txBody>
      </p:sp>
      <p:sp>
        <p:nvSpPr>
          <p:cNvPr id="8" name="Footer Placeholder 12"/>
          <p:cNvSpPr>
            <a:spLocks noGrp="1"/>
          </p:cNvSpPr>
          <p:nvPr>
            <p:ph type="ftr" sz="quarter" idx="11"/>
          </p:nvPr>
        </p:nvSpPr>
        <p:spPr>
          <a:xfrm>
            <a:off x="3810000" y="6248401"/>
            <a:ext cx="5029200" cy="365125"/>
          </a:xfrm>
        </p:spPr>
        <p:txBody>
          <a:bodyPr/>
          <a:lstStyle/>
          <a:p>
            <a:pPr>
              <a:defRPr/>
            </a:pPr>
            <a:r>
              <a:rPr lang="en-US" dirty="0"/>
              <a:t>Ms. Ibtesaam Rais          ACSE502                  CN                UNIT 2</a:t>
            </a:r>
          </a:p>
        </p:txBody>
      </p:sp>
      <p:sp>
        <p:nvSpPr>
          <p:cNvPr id="45062" name="AutoShape 10" descr="Accreditation Process under OBE {POs} - ppt download"/>
          <p:cNvSpPr>
            <a:spLocks noChangeAspect="1" noChangeArrowheads="1"/>
          </p:cNvSpPr>
          <p:nvPr/>
        </p:nvSpPr>
        <p:spPr bwMode="auto">
          <a:xfrm>
            <a:off x="1679575" y="-144463"/>
            <a:ext cx="304800" cy="304801"/>
          </a:xfrm>
          <a:prstGeom prst="rect">
            <a:avLst/>
          </a:prstGeom>
          <a:noFill/>
          <a:ln w="9525">
            <a:noFill/>
            <a:miter lim="800000"/>
            <a:headEnd/>
            <a:tailEnd/>
          </a:ln>
        </p:spPr>
        <p:txBody>
          <a:bodyPr/>
          <a:lstStyle/>
          <a:p>
            <a:endParaRPr lang="en-US"/>
          </a:p>
        </p:txBody>
      </p:sp>
      <p:sp>
        <p:nvSpPr>
          <p:cNvPr id="2" name="Rectangle 1">
            <a:extLst>
              <a:ext uri="{FF2B5EF4-FFF2-40B4-BE49-F238E27FC236}">
                <a16:creationId xmlns:a16="http://schemas.microsoft.com/office/drawing/2014/main" id="{D68F96AB-C53D-AE10-5364-99BB3E7A1EC9}"/>
              </a:ext>
            </a:extLst>
          </p:cNvPr>
          <p:cNvSpPr/>
          <p:nvPr/>
        </p:nvSpPr>
        <p:spPr>
          <a:xfrm>
            <a:off x="1828800" y="1066800"/>
            <a:ext cx="8305800" cy="4134209"/>
          </a:xfrm>
          <a:prstGeom prst="rect">
            <a:avLst/>
          </a:prstGeom>
        </p:spPr>
        <p:txBody>
          <a:bodyPr wrap="square">
            <a:spAutoFit/>
          </a:bodyPr>
          <a:lstStyle/>
          <a:p>
            <a:pPr marL="360" algn="just">
              <a:buClr>
                <a:srgbClr val="000000"/>
              </a:buClr>
              <a:defRPr/>
            </a:pPr>
            <a:r>
              <a:rPr lang="en-US" sz="2000" spc="-1" dirty="0">
                <a:solidFill>
                  <a:srgbClr val="000000"/>
                </a:solidFill>
                <a:latin typeface="Times New Roman" panose="02020603050405020304" pitchFamily="18" charset="0"/>
                <a:cs typeface="Times New Roman" panose="02020603050405020304" pitchFamily="18" charset="0"/>
              </a:rPr>
              <a:t>The </a:t>
            </a:r>
            <a:r>
              <a:rPr lang="en-US" sz="2000" b="1" spc="-1" dirty="0">
                <a:solidFill>
                  <a:srgbClr val="000000"/>
                </a:solidFill>
                <a:latin typeface="Times New Roman" panose="02020603050405020304" pitchFamily="18" charset="0"/>
                <a:cs typeface="Times New Roman" panose="02020603050405020304" pitchFamily="18" charset="0"/>
              </a:rPr>
              <a:t>Program Educational Objectives (PEOs) </a:t>
            </a:r>
            <a:r>
              <a:rPr lang="en-US" sz="2000" spc="-1" dirty="0">
                <a:solidFill>
                  <a:srgbClr val="000000"/>
                </a:solidFill>
                <a:latin typeface="Times New Roman" panose="02020603050405020304" pitchFamily="18" charset="0"/>
                <a:cs typeface="Times New Roman" panose="02020603050405020304" pitchFamily="18" charset="0"/>
              </a:rPr>
              <a:t>of an engineering degree program are the statements that describe the expected achievements of graduates in their career, and what the graduates are expected to perform and achieve during the first few years after graduation.</a:t>
            </a:r>
          </a:p>
          <a:p>
            <a:pPr marL="800280" indent="-799920" algn="just">
              <a:lnSpc>
                <a:spcPct val="115000"/>
              </a:lnSpc>
              <a:defRPr/>
            </a:pPr>
            <a:r>
              <a:rPr lang="en-US" sz="2000" b="1" spc="-1" dirty="0">
                <a:solidFill>
                  <a:srgbClr val="000000"/>
                </a:solidFill>
                <a:latin typeface="Times New Roman" panose="02020603050405020304" pitchFamily="18" charset="0"/>
                <a:cs typeface="Times New Roman" panose="02020603050405020304" pitchFamily="18" charset="0"/>
              </a:rPr>
              <a:t>PEO1:</a:t>
            </a:r>
            <a:r>
              <a:rPr lang="en-US" sz="2000" spc="-1" dirty="0">
                <a:solidFill>
                  <a:srgbClr val="000000"/>
                </a:solidFill>
                <a:latin typeface="Times New Roman" panose="02020603050405020304" pitchFamily="18" charset="0"/>
                <a:cs typeface="Times New Roman" panose="02020603050405020304" pitchFamily="18" charset="0"/>
              </a:rPr>
              <a:t> </a:t>
            </a:r>
            <a:r>
              <a:rPr lang="en-US" sz="2000" b="0" i="0" dirty="0">
                <a:solidFill>
                  <a:srgbClr val="212121"/>
                </a:solidFill>
                <a:effectLst/>
                <a:latin typeface="Times New Roman" panose="02020603050405020304" pitchFamily="18" charset="0"/>
                <a:cs typeface="Times New Roman" panose="02020603050405020304" pitchFamily="18" charset="0"/>
              </a:rPr>
              <a:t>Engage in designing, manufacturing/fabricating, and maintaining smart systems in the field of IoT.</a:t>
            </a:r>
          </a:p>
          <a:p>
            <a:pPr marL="800280" indent="-799920" algn="just">
              <a:lnSpc>
                <a:spcPct val="115000"/>
              </a:lnSpc>
              <a:defRPr/>
            </a:pPr>
            <a:r>
              <a:rPr lang="en-US" sz="2000" b="1" spc="-1" dirty="0">
                <a:solidFill>
                  <a:srgbClr val="000000"/>
                </a:solidFill>
                <a:latin typeface="Times New Roman" panose="02020603050405020304" pitchFamily="18" charset="0"/>
                <a:cs typeface="Times New Roman" panose="02020603050405020304" pitchFamily="18" charset="0"/>
              </a:rPr>
              <a:t>PEO2:</a:t>
            </a:r>
            <a:r>
              <a:rPr lang="en-US" sz="2000" spc="-1" dirty="0">
                <a:solidFill>
                  <a:srgbClr val="000000"/>
                </a:solidFill>
                <a:latin typeface="Times New Roman" panose="02020603050405020304" pitchFamily="18" charset="0"/>
                <a:cs typeface="Times New Roman" panose="02020603050405020304" pitchFamily="18" charset="0"/>
              </a:rPr>
              <a:t> </a:t>
            </a:r>
            <a:r>
              <a:rPr lang="en-US" sz="2000" b="0" i="0" dirty="0">
                <a:solidFill>
                  <a:srgbClr val="212121"/>
                </a:solidFill>
                <a:effectLst/>
                <a:latin typeface="Times New Roman" panose="02020603050405020304" pitchFamily="18" charset="0"/>
                <a:cs typeface="Times New Roman" panose="02020603050405020304" pitchFamily="18" charset="0"/>
              </a:rPr>
              <a:t>Solve problems of social relevance through applying the knowledge of basic science, IoT and pursue higher education and research.</a:t>
            </a:r>
          </a:p>
          <a:p>
            <a:pPr marL="800280" indent="-799920" algn="just">
              <a:lnSpc>
                <a:spcPct val="115000"/>
              </a:lnSpc>
              <a:defRPr/>
            </a:pPr>
            <a:r>
              <a:rPr lang="en-US" sz="2000" b="1" spc="-1" dirty="0">
                <a:solidFill>
                  <a:srgbClr val="000000"/>
                </a:solidFill>
                <a:latin typeface="Times New Roman" panose="02020603050405020304" pitchFamily="18" charset="0"/>
                <a:cs typeface="Times New Roman" panose="02020603050405020304" pitchFamily="18" charset="0"/>
              </a:rPr>
              <a:t>PEO3: </a:t>
            </a:r>
            <a:r>
              <a:rPr lang="en-US" sz="2000" b="0" i="0" dirty="0">
                <a:solidFill>
                  <a:srgbClr val="212121"/>
                </a:solidFill>
                <a:effectLst/>
                <a:latin typeface="Times New Roman" panose="02020603050405020304" pitchFamily="18" charset="0"/>
                <a:cs typeface="Times New Roman" panose="02020603050405020304" pitchFamily="18" charset="0"/>
              </a:rPr>
              <a:t>Engage in life-long learning, career enhancement, and be able to adapt to dynamic needs of profession and society.</a:t>
            </a:r>
          </a:p>
          <a:p>
            <a:pPr marL="800280" indent="-799920" algn="just">
              <a:lnSpc>
                <a:spcPct val="115000"/>
              </a:lnSpc>
              <a:defRPr/>
            </a:pPr>
            <a:r>
              <a:rPr lang="en-US" sz="2000" b="1" spc="-1" dirty="0">
                <a:solidFill>
                  <a:srgbClr val="000000"/>
                </a:solidFill>
                <a:latin typeface="Times New Roman" panose="02020603050405020304" pitchFamily="18" charset="0"/>
                <a:cs typeface="Times New Roman" panose="02020603050405020304" pitchFamily="18" charset="0"/>
              </a:rPr>
              <a:t>PEO4: </a:t>
            </a:r>
            <a:r>
              <a:rPr lang="en-US" sz="2000" b="0" i="0" dirty="0">
                <a:solidFill>
                  <a:srgbClr val="212121"/>
                </a:solidFill>
                <a:effectLst/>
                <a:latin typeface="Times New Roman" panose="02020603050405020304" pitchFamily="18" charset="0"/>
                <a:cs typeface="Times New Roman" panose="02020603050405020304" pitchFamily="18" charset="0"/>
              </a:rPr>
              <a:t>Work as an individual and as a team member in multidisciplinary projects with effective communication.</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1"/>
          <p:cNvSpPr>
            <a:spLocks noGrp="1"/>
          </p:cNvSpPr>
          <p:nvPr>
            <p:ph type="sldNum" sz="quarter" idx="12"/>
          </p:nvPr>
        </p:nvSpPr>
        <p:spPr>
          <a:noFill/>
        </p:spPr>
        <p:txBody>
          <a:bodyPr/>
          <a:lstStyle/>
          <a:p>
            <a:fld id="{A228951D-F1CD-4848-84D4-DBAB38769757}" type="slidenum">
              <a:rPr lang="en-US" smtClean="0">
                <a:latin typeface="Times New Roman" pitchFamily="18" charset="0"/>
                <a:cs typeface="Times New Roman" pitchFamily="18" charset="0"/>
              </a:rPr>
              <a:pPr/>
              <a:t>110</a:t>
            </a:fld>
            <a:endParaRPr lang="en-US" dirty="0">
              <a:latin typeface="Times New Roman" pitchFamily="18" charset="0"/>
              <a:cs typeface="Times New Roman" pitchFamily="18" charset="0"/>
            </a:endParaRPr>
          </a:p>
        </p:txBody>
      </p:sp>
      <p:sp>
        <p:nvSpPr>
          <p:cNvPr id="19466" name="Rectangle 9"/>
          <p:cNvSpPr>
            <a:spLocks noChangeArrowheads="1"/>
          </p:cNvSpPr>
          <p:nvPr/>
        </p:nvSpPr>
        <p:spPr bwMode="auto">
          <a:xfrm>
            <a:off x="1981200" y="1500174"/>
            <a:ext cx="8686800" cy="1785104"/>
          </a:xfrm>
          <a:prstGeom prst="rect">
            <a:avLst/>
          </a:prstGeom>
          <a:solidFill>
            <a:schemeClr val="bg1"/>
          </a:solidFill>
          <a:ln w="9525">
            <a:noFill/>
            <a:miter lim="800000"/>
            <a:headEnd/>
            <a:tailEnd/>
          </a:ln>
        </p:spPr>
        <p:txBody>
          <a:bodyPr>
            <a:spAutoFit/>
          </a:bodyPr>
          <a:lstStyle/>
          <a:p>
            <a:pPr algn="just"/>
            <a:r>
              <a:rPr lang="en-US" sz="2200" dirty="0">
                <a:latin typeface="Times New Roman" pitchFamily="18" charset="0"/>
                <a:cs typeface="Times New Roman" pitchFamily="18" charset="0"/>
              </a:rPr>
              <a:t>A slotted ALOHA  network transmits 200-bit frames on a shared channel of 200 kbps. What is the throughput if the system (all stations together) produces</a:t>
            </a:r>
          </a:p>
          <a:p>
            <a:pPr algn="just"/>
            <a:r>
              <a:rPr lang="en-US" sz="2200" dirty="0">
                <a:solidFill>
                  <a:schemeClr val="hlink"/>
                </a:solidFill>
                <a:latin typeface="Times New Roman" pitchFamily="18" charset="0"/>
                <a:cs typeface="Times New Roman" pitchFamily="18" charset="0"/>
              </a:rPr>
              <a:t>a.</a:t>
            </a:r>
            <a:r>
              <a:rPr lang="en-US" sz="2200" dirty="0">
                <a:latin typeface="Times New Roman" pitchFamily="18" charset="0"/>
                <a:cs typeface="Times New Roman" pitchFamily="18" charset="0"/>
              </a:rPr>
              <a:t> 1000 frames per second    </a:t>
            </a:r>
            <a:r>
              <a:rPr lang="en-US" sz="2200" dirty="0">
                <a:solidFill>
                  <a:schemeClr val="hlink"/>
                </a:solidFill>
                <a:latin typeface="Times New Roman" pitchFamily="18" charset="0"/>
                <a:cs typeface="Times New Roman" pitchFamily="18" charset="0"/>
              </a:rPr>
              <a:t>b.</a:t>
            </a:r>
            <a:r>
              <a:rPr lang="en-US" sz="2200" dirty="0">
                <a:latin typeface="Times New Roman" pitchFamily="18" charset="0"/>
                <a:cs typeface="Times New Roman" pitchFamily="18" charset="0"/>
              </a:rPr>
              <a:t> 500 frames per second</a:t>
            </a:r>
          </a:p>
          <a:p>
            <a:pPr algn="just"/>
            <a:r>
              <a:rPr lang="en-US" sz="2200" dirty="0">
                <a:solidFill>
                  <a:schemeClr val="hlink"/>
                </a:solidFill>
                <a:latin typeface="Times New Roman" pitchFamily="18" charset="0"/>
                <a:cs typeface="Times New Roman" pitchFamily="18" charset="0"/>
              </a:rPr>
              <a:t>c.</a:t>
            </a:r>
            <a:r>
              <a:rPr lang="en-US" sz="2200" dirty="0">
                <a:latin typeface="Times New Roman" pitchFamily="18" charset="0"/>
                <a:cs typeface="Times New Roman" pitchFamily="18" charset="0"/>
              </a:rPr>
              <a:t> 250 frames per second.</a:t>
            </a:r>
          </a:p>
        </p:txBody>
      </p:sp>
      <p:sp>
        <p:nvSpPr>
          <p:cNvPr id="19468" name="Rectangle 11"/>
          <p:cNvSpPr>
            <a:spLocks noChangeArrowheads="1"/>
          </p:cNvSpPr>
          <p:nvPr/>
        </p:nvSpPr>
        <p:spPr bwMode="auto">
          <a:xfrm>
            <a:off x="1752600" y="3200401"/>
            <a:ext cx="8686800" cy="2462213"/>
          </a:xfrm>
          <a:prstGeom prst="rect">
            <a:avLst/>
          </a:prstGeom>
          <a:solidFill>
            <a:schemeClr val="bg1"/>
          </a:solidFill>
          <a:ln w="9525">
            <a:noFill/>
            <a:miter lim="800000"/>
            <a:headEnd/>
            <a:tailEnd/>
          </a:ln>
        </p:spPr>
        <p:txBody>
          <a:bodyPr>
            <a:spAutoFit/>
          </a:bodyPr>
          <a:lstStyle/>
          <a:p>
            <a:pPr algn="just"/>
            <a:r>
              <a:rPr lang="en-US" sz="2200" dirty="0">
                <a:solidFill>
                  <a:schemeClr val="hlink"/>
                </a:solidFill>
                <a:latin typeface="Times New Roman" pitchFamily="18" charset="0"/>
                <a:cs typeface="Times New Roman" pitchFamily="18" charset="0"/>
              </a:rPr>
              <a:t>Solution</a:t>
            </a:r>
          </a:p>
          <a:p>
            <a:pPr algn="just"/>
            <a:r>
              <a:rPr lang="en-US" sz="2200" dirty="0">
                <a:latin typeface="Times New Roman" pitchFamily="18" charset="0"/>
                <a:cs typeface="Times New Roman" pitchFamily="18" charset="0"/>
              </a:rPr>
              <a:t>      The frame transmission time is 200/200 kbps or 1 </a:t>
            </a:r>
            <a:r>
              <a:rPr lang="en-US" sz="2200" dirty="0" err="1">
                <a:latin typeface="Times New Roman" pitchFamily="18" charset="0"/>
                <a:cs typeface="Times New Roman" pitchFamily="18" charset="0"/>
              </a:rPr>
              <a:t>ms.</a:t>
            </a:r>
            <a:endParaRPr lang="en-US" sz="2200" dirty="0">
              <a:latin typeface="Times New Roman" pitchFamily="18" charset="0"/>
              <a:cs typeface="Times New Roman" pitchFamily="18" charset="0"/>
            </a:endParaRPr>
          </a:p>
          <a:p>
            <a:pPr algn="just"/>
            <a:r>
              <a:rPr lang="en-US" sz="2200" dirty="0">
                <a:solidFill>
                  <a:schemeClr val="hlink"/>
                </a:solidFill>
                <a:latin typeface="Times New Roman" pitchFamily="18" charset="0"/>
                <a:cs typeface="Times New Roman" pitchFamily="18" charset="0"/>
              </a:rPr>
              <a:t>a.</a:t>
            </a:r>
            <a:r>
              <a:rPr lang="en-US" sz="2200" dirty="0">
                <a:latin typeface="Times New Roman" pitchFamily="18" charset="0"/>
                <a:cs typeface="Times New Roman" pitchFamily="18" charset="0"/>
              </a:rPr>
              <a:t> If the system creates 1000 frames per second, this is 1</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frame per millisecond. The load is 1. In this case </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S = G× e</a:t>
            </a:r>
            <a:r>
              <a:rPr lang="en-US" sz="2200" baseline="30000" dirty="0">
                <a:latin typeface="Times New Roman" pitchFamily="18" charset="0"/>
                <a:cs typeface="Times New Roman" pitchFamily="18" charset="0"/>
              </a:rPr>
              <a:t>−G</a:t>
            </a:r>
            <a:r>
              <a:rPr lang="en-US" sz="2200" dirty="0">
                <a:latin typeface="Times New Roman" pitchFamily="18" charset="0"/>
                <a:cs typeface="Times New Roman" pitchFamily="18" charset="0"/>
              </a:rPr>
              <a:t> or S = 0.368 (36.8 percent). This means</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that the throughput is 1000 × 0.0368 = 368 frames.</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Only 386 frames out of 1000 will probably survive.</a:t>
            </a:r>
          </a:p>
        </p:txBody>
      </p:sp>
      <p:sp>
        <p:nvSpPr>
          <p:cNvPr id="13" name="Date Placeholder 12"/>
          <p:cNvSpPr>
            <a:spLocks noGrp="1"/>
          </p:cNvSpPr>
          <p:nvPr>
            <p:ph type="dt" sz="half" idx="10"/>
          </p:nvPr>
        </p:nvSpPr>
        <p:spPr/>
        <p:txBody>
          <a:bodyPr/>
          <a:lstStyle/>
          <a:p>
            <a:fld id="{03F576A0-7ABA-4173-BC1D-A9A5D9FF8149}"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4" name="Footer Placeholder 13"/>
          <p:cNvSpPr>
            <a:spLocks noGrp="1"/>
          </p:cNvSpPr>
          <p:nvPr>
            <p:ph type="ftr" sz="quarter" idx="11"/>
          </p:nvPr>
        </p:nvSpPr>
        <p:spPr>
          <a:xfrm>
            <a:off x="4648200" y="6356350"/>
            <a:ext cx="3519502"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16"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Questions  </a:t>
            </a:r>
            <a:endParaRPr lang="en-US" sz="2400" dirty="0">
              <a:latin typeface="Times New Roman" pitchFamily="18" charset="0"/>
              <a:cs typeface="Times New Roman" pitchFamily="18"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1"/>
          <p:cNvSpPr>
            <a:spLocks noGrp="1"/>
          </p:cNvSpPr>
          <p:nvPr>
            <p:ph type="sldNum" sz="quarter" idx="12"/>
          </p:nvPr>
        </p:nvSpPr>
        <p:spPr>
          <a:noFill/>
        </p:spPr>
        <p:txBody>
          <a:bodyPr/>
          <a:lstStyle/>
          <a:p>
            <a:fld id="{4D9C9606-5928-453F-AEEB-535399C9BC75}" type="slidenum">
              <a:rPr lang="en-US" smtClean="0">
                <a:latin typeface="Times New Roman" pitchFamily="18" charset="0"/>
                <a:cs typeface="Times New Roman" pitchFamily="18" charset="0"/>
              </a:rPr>
              <a:pPr/>
              <a:t>111</a:t>
            </a:fld>
            <a:endParaRPr lang="en-US" dirty="0">
              <a:latin typeface="Times New Roman" pitchFamily="18" charset="0"/>
              <a:cs typeface="Times New Roman" pitchFamily="18" charset="0"/>
            </a:endParaRPr>
          </a:p>
        </p:txBody>
      </p:sp>
      <p:sp>
        <p:nvSpPr>
          <p:cNvPr id="20488" name="Rectangle 7"/>
          <p:cNvSpPr>
            <a:spLocks noChangeArrowheads="1"/>
          </p:cNvSpPr>
          <p:nvPr/>
        </p:nvSpPr>
        <p:spPr bwMode="gray">
          <a:xfrm>
            <a:off x="2235200" y="1"/>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a:latin typeface="Times New Roman" pitchFamily="18" charset="0"/>
              <a:cs typeface="Times New Roman" pitchFamily="18" charset="0"/>
            </a:endParaRPr>
          </a:p>
        </p:txBody>
      </p:sp>
      <p:sp>
        <p:nvSpPr>
          <p:cNvPr id="20489"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a:latin typeface="Times New Roman" pitchFamily="18" charset="0"/>
              <a:cs typeface="Times New Roman" pitchFamily="18" charset="0"/>
            </a:endParaRPr>
          </a:p>
        </p:txBody>
      </p:sp>
      <p:sp>
        <p:nvSpPr>
          <p:cNvPr id="20491" name="Rectangle 10"/>
          <p:cNvSpPr>
            <a:spLocks noChangeArrowheads="1"/>
          </p:cNvSpPr>
          <p:nvPr/>
        </p:nvSpPr>
        <p:spPr bwMode="auto">
          <a:xfrm>
            <a:off x="1752600" y="854091"/>
            <a:ext cx="8686800" cy="3816429"/>
          </a:xfrm>
          <a:prstGeom prst="rect">
            <a:avLst/>
          </a:prstGeom>
          <a:solidFill>
            <a:schemeClr val="bg1"/>
          </a:solidFill>
          <a:ln w="9525">
            <a:noFill/>
            <a:miter lim="800000"/>
            <a:headEnd/>
            <a:tailEnd/>
          </a:ln>
        </p:spPr>
        <p:txBody>
          <a:bodyPr>
            <a:spAutoFit/>
          </a:bodyPr>
          <a:lstStyle/>
          <a:p>
            <a:pPr algn="just"/>
            <a:r>
              <a:rPr lang="en-US" sz="2200" dirty="0">
                <a:solidFill>
                  <a:schemeClr val="hlink"/>
                </a:solidFill>
                <a:latin typeface="Times New Roman" pitchFamily="18" charset="0"/>
                <a:cs typeface="Times New Roman" pitchFamily="18" charset="0"/>
              </a:rPr>
              <a:t>b.</a:t>
            </a:r>
            <a:r>
              <a:rPr lang="en-US" sz="2200" dirty="0">
                <a:latin typeface="Times New Roman" pitchFamily="18" charset="0"/>
                <a:cs typeface="Times New Roman" pitchFamily="18" charset="0"/>
              </a:rPr>
              <a:t> If the system creates 500 frames per second, this is</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(1/2) frame per millisecond. The load is (1/2). In this</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case S = G × e</a:t>
            </a:r>
            <a:r>
              <a:rPr lang="en-US" sz="2200" baseline="30000" dirty="0">
                <a:latin typeface="Times New Roman" pitchFamily="18" charset="0"/>
                <a:cs typeface="Times New Roman" pitchFamily="18" charset="0"/>
              </a:rPr>
              <a:t>−G</a:t>
            </a:r>
            <a:r>
              <a:rPr lang="en-US" sz="2200" dirty="0">
                <a:latin typeface="Times New Roman" pitchFamily="18" charset="0"/>
                <a:cs typeface="Times New Roman" pitchFamily="18" charset="0"/>
              </a:rPr>
              <a:t> or S = 0.303 (30.3 percent). This</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means that the throughput is 500 × 0.0303 = 151. </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Only 151 frames out of 500 will probably survive.</a:t>
            </a:r>
          </a:p>
          <a:p>
            <a:pPr algn="just"/>
            <a:endParaRPr lang="en-US" sz="2200" dirty="0">
              <a:latin typeface="Times New Roman" pitchFamily="18" charset="0"/>
              <a:cs typeface="Times New Roman" pitchFamily="18" charset="0"/>
            </a:endParaRPr>
          </a:p>
          <a:p>
            <a:pPr algn="just"/>
            <a:r>
              <a:rPr lang="en-US" sz="2200" dirty="0">
                <a:solidFill>
                  <a:schemeClr val="hlink"/>
                </a:solidFill>
                <a:latin typeface="Times New Roman" pitchFamily="18" charset="0"/>
                <a:cs typeface="Times New Roman" pitchFamily="18" charset="0"/>
              </a:rPr>
              <a:t>c.</a:t>
            </a:r>
            <a:r>
              <a:rPr lang="en-US" sz="2200" dirty="0">
                <a:latin typeface="Times New Roman" pitchFamily="18" charset="0"/>
                <a:cs typeface="Times New Roman" pitchFamily="18" charset="0"/>
              </a:rPr>
              <a:t> If the system creates 250 frames per second, this is (1/4)</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frame per millisecond. The load is (1/4). In this case </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S = G × e </a:t>
            </a:r>
            <a:r>
              <a:rPr lang="en-US" sz="2200" baseline="30000" dirty="0">
                <a:latin typeface="Times New Roman" pitchFamily="18" charset="0"/>
                <a:cs typeface="Times New Roman" pitchFamily="18" charset="0"/>
              </a:rPr>
              <a:t>−G</a:t>
            </a:r>
            <a:r>
              <a:rPr lang="en-US" sz="2200" dirty="0">
                <a:latin typeface="Times New Roman" pitchFamily="18" charset="0"/>
                <a:cs typeface="Times New Roman" pitchFamily="18" charset="0"/>
              </a:rPr>
              <a:t> or S = 0.195 (19.5 percent). This means</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that the throughput is 250 × 0.195 = 49. Only 49</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frames out of 250 will probably survive.</a:t>
            </a:r>
          </a:p>
        </p:txBody>
      </p:sp>
      <p:sp>
        <p:nvSpPr>
          <p:cNvPr id="12" name="Date Placeholder 11"/>
          <p:cNvSpPr>
            <a:spLocks noGrp="1"/>
          </p:cNvSpPr>
          <p:nvPr>
            <p:ph type="dt" sz="half" idx="10"/>
          </p:nvPr>
        </p:nvSpPr>
        <p:spPr/>
        <p:txBody>
          <a:bodyPr/>
          <a:lstStyle/>
          <a:p>
            <a:fld id="{00A33204-3273-496B-968B-CCBE84B04E61}"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3" name="Footer Placeholder 12"/>
          <p:cNvSpPr>
            <a:spLocks noGrp="1"/>
          </p:cNvSpPr>
          <p:nvPr>
            <p:ph type="ftr" sz="quarter" idx="11"/>
          </p:nvPr>
        </p:nvSpPr>
        <p:spPr>
          <a:xfrm>
            <a:off x="4648200" y="6356350"/>
            <a:ext cx="3519502"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14"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Questions  </a:t>
            </a:r>
            <a:endParaRPr lang="en-US" sz="2400" dirty="0">
              <a:latin typeface="Times New Roman" pitchFamily="18" charset="0"/>
              <a:cs typeface="Times New Roman" pitchFamily="18"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1"/>
          <p:cNvSpPr>
            <a:spLocks noGrp="1"/>
          </p:cNvSpPr>
          <p:nvPr>
            <p:ph type="sldNum" sz="quarter" idx="12"/>
          </p:nvPr>
        </p:nvSpPr>
        <p:spPr>
          <a:noFill/>
        </p:spPr>
        <p:txBody>
          <a:bodyPr/>
          <a:lstStyle/>
          <a:p>
            <a:fld id="{E76ACA5D-214F-48EB-83A9-3EDC6BF75D8F}" type="slidenum">
              <a:rPr lang="en-US" smtClean="0">
                <a:latin typeface="Times New Roman" pitchFamily="18" charset="0"/>
                <a:cs typeface="Times New Roman" pitchFamily="18" charset="0"/>
              </a:rPr>
              <a:pPr/>
              <a:t>112</a:t>
            </a:fld>
            <a:endParaRPr lang="en-US" dirty="0">
              <a:latin typeface="Times New Roman" pitchFamily="18" charset="0"/>
              <a:cs typeface="Times New Roman" pitchFamily="18" charset="0"/>
            </a:endParaRPr>
          </a:p>
        </p:txBody>
      </p:sp>
      <p:sp>
        <p:nvSpPr>
          <p:cNvPr id="27656" name="Rectangle 7"/>
          <p:cNvSpPr>
            <a:spLocks noChangeArrowheads="1"/>
          </p:cNvSpPr>
          <p:nvPr/>
        </p:nvSpPr>
        <p:spPr bwMode="gray">
          <a:xfrm>
            <a:off x="2235200" y="1"/>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a:latin typeface="Times New Roman" pitchFamily="18" charset="0"/>
              <a:cs typeface="Times New Roman" pitchFamily="18" charset="0"/>
            </a:endParaRPr>
          </a:p>
        </p:txBody>
      </p:sp>
      <p:sp>
        <p:nvSpPr>
          <p:cNvPr id="27657"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a:latin typeface="Times New Roman" pitchFamily="18" charset="0"/>
              <a:cs typeface="Times New Roman" pitchFamily="18" charset="0"/>
            </a:endParaRPr>
          </a:p>
        </p:txBody>
      </p:sp>
      <p:sp>
        <p:nvSpPr>
          <p:cNvPr id="27658" name="Rectangle 9"/>
          <p:cNvSpPr>
            <a:spLocks noChangeArrowheads="1"/>
          </p:cNvSpPr>
          <p:nvPr/>
        </p:nvSpPr>
        <p:spPr bwMode="auto">
          <a:xfrm>
            <a:off x="2687624" y="0"/>
            <a:ext cx="6785004" cy="3139321"/>
          </a:xfrm>
          <a:prstGeom prst="rect">
            <a:avLst/>
          </a:prstGeom>
          <a:solidFill>
            <a:schemeClr val="bg1"/>
          </a:solidFill>
          <a:ln w="9525">
            <a:noFill/>
            <a:miter lim="800000"/>
            <a:headEnd/>
            <a:tailEnd/>
          </a:ln>
        </p:spPr>
        <p:txBody>
          <a:bodyPr wrap="square">
            <a:spAutoFit/>
          </a:bodyPr>
          <a:lstStyle/>
          <a:p>
            <a:pPr algn="just"/>
            <a:endParaRPr lang="en-US" sz="2200" dirty="0">
              <a:latin typeface="Times New Roman" pitchFamily="18" charset="0"/>
              <a:cs typeface="Times New Roman" pitchFamily="18" charset="0"/>
            </a:endParaRPr>
          </a:p>
          <a:p>
            <a:pPr algn="just"/>
            <a:endParaRPr lang="en-US" sz="2200" dirty="0">
              <a:latin typeface="Times New Roman" pitchFamily="18" charset="0"/>
              <a:cs typeface="Times New Roman" pitchFamily="18" charset="0"/>
            </a:endParaRPr>
          </a:p>
          <a:p>
            <a:pPr algn="just"/>
            <a:endParaRPr lang="en-US" sz="2200" dirty="0">
              <a:latin typeface="Times New Roman" pitchFamily="18" charset="0"/>
              <a:cs typeface="Times New Roman" pitchFamily="18" charset="0"/>
            </a:endParaRPr>
          </a:p>
          <a:p>
            <a:pPr algn="just"/>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A network using CSMA/CD has a bandwidth of 10 Mbps. If the maximum propagation time (including the delays in the devices and ignoring the time needed to send a jamming signal, as we see later) is 25.6 </a:t>
            </a:r>
            <a:r>
              <a:rPr lang="en-US" sz="2200" dirty="0" err="1">
                <a:latin typeface="Times New Roman" pitchFamily="18" charset="0"/>
                <a:cs typeface="Times New Roman" pitchFamily="18" charset="0"/>
              </a:rPr>
              <a:t>μs</a:t>
            </a:r>
            <a:r>
              <a:rPr lang="en-US" sz="2200" dirty="0">
                <a:latin typeface="Times New Roman" pitchFamily="18" charset="0"/>
                <a:cs typeface="Times New Roman" pitchFamily="18" charset="0"/>
              </a:rPr>
              <a:t>, what is the minimum size of the frame?</a:t>
            </a:r>
          </a:p>
        </p:txBody>
      </p:sp>
      <p:sp>
        <p:nvSpPr>
          <p:cNvPr id="27660" name="Rectangle 11"/>
          <p:cNvSpPr>
            <a:spLocks noChangeArrowheads="1"/>
          </p:cNvSpPr>
          <p:nvPr/>
        </p:nvSpPr>
        <p:spPr bwMode="auto">
          <a:xfrm>
            <a:off x="2166910" y="3276600"/>
            <a:ext cx="8001056" cy="2123658"/>
          </a:xfrm>
          <a:prstGeom prst="rect">
            <a:avLst/>
          </a:prstGeom>
          <a:solidFill>
            <a:schemeClr val="bg1"/>
          </a:solidFill>
          <a:ln w="9525">
            <a:noFill/>
            <a:miter lim="800000"/>
            <a:headEnd/>
            <a:tailEnd/>
          </a:ln>
        </p:spPr>
        <p:txBody>
          <a:bodyPr wrap="square">
            <a:spAutoFit/>
          </a:bodyPr>
          <a:lstStyle/>
          <a:p>
            <a:pPr algn="just"/>
            <a:r>
              <a:rPr lang="en-US" sz="2200" dirty="0">
                <a:solidFill>
                  <a:schemeClr val="hlink"/>
                </a:solidFill>
                <a:latin typeface="Times New Roman" pitchFamily="18" charset="0"/>
                <a:cs typeface="Times New Roman" pitchFamily="18" charset="0"/>
              </a:rPr>
              <a:t>Solution</a:t>
            </a:r>
          </a:p>
          <a:p>
            <a:pPr algn="just"/>
            <a:r>
              <a:rPr lang="en-US" sz="2200" dirty="0">
                <a:latin typeface="Times New Roman" pitchFamily="18" charset="0"/>
                <a:cs typeface="Times New Roman" pitchFamily="18" charset="0"/>
              </a:rPr>
              <a:t>The frame transmission time is </a:t>
            </a:r>
            <a:r>
              <a:rPr lang="en-US" sz="2200" dirty="0" err="1">
                <a:latin typeface="Times New Roman" pitchFamily="18" charset="0"/>
                <a:cs typeface="Times New Roman" pitchFamily="18" charset="0"/>
              </a:rPr>
              <a:t>T</a:t>
            </a:r>
            <a:r>
              <a:rPr lang="en-US" sz="2200" baseline="-16000" dirty="0" err="1">
                <a:latin typeface="Times New Roman" pitchFamily="18" charset="0"/>
                <a:cs typeface="Times New Roman" pitchFamily="18" charset="0"/>
              </a:rPr>
              <a:t>fr</a:t>
            </a:r>
            <a:r>
              <a:rPr lang="en-US" sz="2200" dirty="0">
                <a:latin typeface="Times New Roman" pitchFamily="18" charset="0"/>
                <a:cs typeface="Times New Roman" pitchFamily="18" charset="0"/>
              </a:rPr>
              <a:t> = 2 × </a:t>
            </a:r>
            <a:r>
              <a:rPr lang="en-US" sz="2200" dirty="0" err="1">
                <a:latin typeface="Times New Roman" pitchFamily="18" charset="0"/>
                <a:cs typeface="Times New Roman" pitchFamily="18" charset="0"/>
              </a:rPr>
              <a:t>T</a:t>
            </a:r>
            <a:r>
              <a:rPr lang="en-US" sz="2200" baseline="-14000" dirty="0" err="1">
                <a:latin typeface="Times New Roman" pitchFamily="18" charset="0"/>
                <a:cs typeface="Times New Roman" pitchFamily="18" charset="0"/>
              </a:rPr>
              <a:t>p</a:t>
            </a:r>
            <a:r>
              <a:rPr lang="en-US" sz="2200" dirty="0">
                <a:latin typeface="Times New Roman" pitchFamily="18" charset="0"/>
                <a:cs typeface="Times New Roman" pitchFamily="18" charset="0"/>
              </a:rPr>
              <a:t> = 51.2 </a:t>
            </a:r>
            <a:r>
              <a:rPr lang="en-US" sz="2200" dirty="0" err="1">
                <a:latin typeface="Times New Roman" pitchFamily="18" charset="0"/>
                <a:cs typeface="Times New Roman" pitchFamily="18" charset="0"/>
              </a:rPr>
              <a:t>μs</a:t>
            </a:r>
            <a:r>
              <a:rPr lang="en-US" sz="2200" dirty="0">
                <a:latin typeface="Times New Roman" pitchFamily="18" charset="0"/>
                <a:cs typeface="Times New Roman" pitchFamily="18" charset="0"/>
              </a:rPr>
              <a:t>. This means, in the worst case, a station needs to transmit for a period of 51.2 </a:t>
            </a:r>
            <a:r>
              <a:rPr lang="en-US" sz="2200" dirty="0" err="1">
                <a:latin typeface="Times New Roman" pitchFamily="18" charset="0"/>
                <a:cs typeface="Times New Roman" pitchFamily="18" charset="0"/>
              </a:rPr>
              <a:t>μs</a:t>
            </a:r>
            <a:r>
              <a:rPr lang="en-US" sz="2200" dirty="0">
                <a:latin typeface="Times New Roman" pitchFamily="18" charset="0"/>
                <a:cs typeface="Times New Roman" pitchFamily="18" charset="0"/>
              </a:rPr>
              <a:t> to detect the collision. The minimum size of the frame is 10 Mbps × 51.2 </a:t>
            </a:r>
            <a:r>
              <a:rPr lang="en-US" sz="2200" dirty="0" err="1">
                <a:latin typeface="Times New Roman" pitchFamily="18" charset="0"/>
                <a:cs typeface="Times New Roman" pitchFamily="18" charset="0"/>
              </a:rPr>
              <a:t>μs</a:t>
            </a:r>
            <a:r>
              <a:rPr lang="en-US" sz="2200" dirty="0">
                <a:latin typeface="Times New Roman" pitchFamily="18" charset="0"/>
                <a:cs typeface="Times New Roman" pitchFamily="18" charset="0"/>
              </a:rPr>
              <a:t> = 512 bits or 64 bytes. This is actually the minimum size of the frame for Standard Ethernet.</a:t>
            </a:r>
          </a:p>
        </p:txBody>
      </p:sp>
      <p:sp>
        <p:nvSpPr>
          <p:cNvPr id="13" name="Date Placeholder 12"/>
          <p:cNvSpPr>
            <a:spLocks noGrp="1"/>
          </p:cNvSpPr>
          <p:nvPr>
            <p:ph type="dt" sz="half" idx="10"/>
          </p:nvPr>
        </p:nvSpPr>
        <p:spPr/>
        <p:txBody>
          <a:bodyPr/>
          <a:lstStyle/>
          <a:p>
            <a:fld id="{49C5380C-C0B8-44FC-B3EB-91889A6CFD62}"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4" name="Footer Placeholder 13"/>
          <p:cNvSpPr>
            <a:spLocks noGrp="1"/>
          </p:cNvSpPr>
          <p:nvPr>
            <p:ph type="ftr" sz="quarter" idx="11"/>
          </p:nvPr>
        </p:nvSpPr>
        <p:spPr>
          <a:xfrm>
            <a:off x="4648200" y="6356350"/>
            <a:ext cx="3662378"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15"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Questions  </a:t>
            </a:r>
            <a:endParaRPr lang="en-US" sz="2400" dirty="0">
              <a:latin typeface="Times New Roman" pitchFamily="18" charset="0"/>
              <a:cs typeface="Times New Roman" pitchFamily="18"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rrowheads="1"/>
          </p:cNvPicPr>
          <p:nvPr/>
        </p:nvPicPr>
        <p:blipFill>
          <a:blip r:embed="rId2" cstate="print"/>
          <a:srcRect/>
          <a:stretch>
            <a:fillRect/>
          </a:stretch>
        </p:blipFill>
        <p:spPr bwMode="auto">
          <a:xfrm>
            <a:off x="1847529" y="2348881"/>
            <a:ext cx="8593137" cy="3844925"/>
          </a:xfrm>
          <a:prstGeom prst="rect">
            <a:avLst/>
          </a:prstGeom>
          <a:noFill/>
          <a:ln w="12700">
            <a:noFill/>
            <a:miter lim="800000"/>
            <a:headEnd/>
            <a:tailEnd/>
          </a:ln>
        </p:spPr>
      </p:pic>
      <p:sp>
        <p:nvSpPr>
          <p:cNvPr id="6"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Flow Control</a:t>
            </a:r>
            <a:endParaRPr lang="en-US" sz="2400" dirty="0">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C982291A-EAB7-4659-89C8-C21F2676223A}"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113</a:t>
            </a:fld>
            <a:endParaRPr lang="en-US">
              <a:latin typeface="Times New Roman" pitchFamily="18" charset="0"/>
              <a:cs typeface="Times New Roman" pitchFamily="18" charset="0"/>
            </a:endParaRPr>
          </a:p>
        </p:txBody>
      </p:sp>
      <p:sp>
        <p:nvSpPr>
          <p:cNvPr id="9" name="Footer Placeholder 8"/>
          <p:cNvSpPr>
            <a:spLocks noGrp="1"/>
          </p:cNvSpPr>
          <p:nvPr>
            <p:ph type="ftr" sz="quarter" idx="11"/>
          </p:nvPr>
        </p:nvSpPr>
        <p:spPr>
          <a:xfrm>
            <a:off x="4648200" y="6356351"/>
            <a:ext cx="3376626" cy="28736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10" name="TextBox 9"/>
          <p:cNvSpPr txBox="1"/>
          <p:nvPr/>
        </p:nvSpPr>
        <p:spPr>
          <a:xfrm>
            <a:off x="2783632" y="1196752"/>
            <a:ext cx="770485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latin typeface="Times New Roman" pitchFamily="18" charset="0"/>
                <a:cs typeface="Times New Roman" pitchFamily="18" charset="0"/>
              </a:rPr>
              <a:t>Objective</a:t>
            </a:r>
            <a:r>
              <a:rPr lang="en-US" dirty="0">
                <a:latin typeface="Times New Roman" pitchFamily="18" charset="0"/>
                <a:cs typeface="Times New Roman" pitchFamily="18" charset="0"/>
              </a:rPr>
              <a:t>: Study about basic concept of Flow control and its type.</a:t>
            </a: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rrowheads="1"/>
          </p:cNvPicPr>
          <p:nvPr/>
        </p:nvPicPr>
        <p:blipFill>
          <a:blip r:embed="rId2" cstate="print"/>
          <a:srcRect/>
          <a:stretch>
            <a:fillRect/>
          </a:stretch>
        </p:blipFill>
        <p:spPr bwMode="auto">
          <a:xfrm>
            <a:off x="2524101" y="1349376"/>
            <a:ext cx="7450137" cy="5508625"/>
          </a:xfrm>
          <a:prstGeom prst="rect">
            <a:avLst/>
          </a:prstGeom>
          <a:noFill/>
          <a:ln w="12700">
            <a:noFill/>
            <a:miter lim="800000"/>
            <a:headEnd/>
            <a:tailEnd/>
          </a:ln>
        </p:spPr>
      </p:pic>
      <p:sp>
        <p:nvSpPr>
          <p:cNvPr id="3075" name="Rectangle 3"/>
          <p:cNvSpPr>
            <a:spLocks noChangeArrowheads="1"/>
          </p:cNvSpPr>
          <p:nvPr/>
        </p:nvSpPr>
        <p:spPr bwMode="auto">
          <a:xfrm>
            <a:off x="4524364" y="785794"/>
            <a:ext cx="2059732"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Stop and Wait</a:t>
            </a:r>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endParaRPr lang="en-US" sz="3200" dirty="0">
              <a:solidFill>
                <a:schemeClr val="hlink"/>
              </a:solidFill>
              <a:latin typeface="Times New Roman" pitchFamily="18" charset="0"/>
              <a:cs typeface="Times New Roman" pitchFamily="18" charset="0"/>
            </a:endParaRPr>
          </a:p>
          <a:p>
            <a:pPr>
              <a:spcBef>
                <a:spcPct val="0"/>
              </a:spcBef>
              <a:defRPr/>
            </a:pPr>
            <a:r>
              <a:rPr lang="en-US" sz="3200" dirty="0">
                <a:solidFill>
                  <a:schemeClr val="hlink"/>
                </a:solidFill>
                <a:latin typeface="Times New Roman" pitchFamily="18" charset="0"/>
                <a:cs typeface="Times New Roman" pitchFamily="18" charset="0"/>
              </a:rPr>
              <a:t>Flow Control</a:t>
            </a:r>
            <a:endParaRPr lang="en-US" sz="2400" dirty="0">
              <a:latin typeface="Times New Roman" pitchFamily="18" charset="0"/>
              <a:cs typeface="Times New Roman" pitchFamily="18" charset="0"/>
            </a:endParaRPr>
          </a:p>
          <a:p>
            <a:pPr lvl="0">
              <a:spcBef>
                <a:spcPct val="0"/>
              </a:spcBef>
              <a:defRPr/>
            </a:pPr>
            <a:r>
              <a:rPr lang="en-US" sz="3200" dirty="0">
                <a:solidFill>
                  <a:schemeClr val="hlink"/>
                </a:solidFill>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fld id="{63FA9F91-7E90-4281-A0AA-0B3C3926843D}"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114</a:t>
            </a:fld>
            <a:endParaRPr lang="en-US">
              <a:latin typeface="Times New Roman" pitchFamily="18" charset="0"/>
              <a:cs typeface="Times New Roman" pitchFamily="18" charset="0"/>
            </a:endParaRPr>
          </a:p>
        </p:txBody>
      </p:sp>
      <p:sp>
        <p:nvSpPr>
          <p:cNvPr id="10" name="Footer Placeholder 9"/>
          <p:cNvSpPr>
            <a:spLocks noGrp="1"/>
          </p:cNvSpPr>
          <p:nvPr>
            <p:ph type="ftr" sz="quarter" idx="11"/>
          </p:nvPr>
        </p:nvSpPr>
        <p:spPr>
          <a:xfrm>
            <a:off x="4648200" y="6356350"/>
            <a:ext cx="3519502"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rrowheads="1"/>
          </p:cNvPicPr>
          <p:nvPr/>
        </p:nvPicPr>
        <p:blipFill>
          <a:blip r:embed="rId2" cstate="print"/>
          <a:srcRect/>
          <a:stretch>
            <a:fillRect/>
          </a:stretch>
        </p:blipFill>
        <p:spPr bwMode="auto">
          <a:xfrm>
            <a:off x="1881158" y="2143116"/>
            <a:ext cx="8039100" cy="3759200"/>
          </a:xfrm>
          <a:prstGeom prst="rect">
            <a:avLst/>
          </a:prstGeom>
          <a:noFill/>
          <a:ln w="12700">
            <a:noFill/>
            <a:miter lim="800000"/>
            <a:headEnd/>
            <a:tailEnd/>
          </a:ln>
        </p:spPr>
      </p:pic>
      <p:sp>
        <p:nvSpPr>
          <p:cNvPr id="5124" name="Rectangle 6"/>
          <p:cNvSpPr>
            <a:spLocks noChangeArrowheads="1"/>
          </p:cNvSpPr>
          <p:nvPr/>
        </p:nvSpPr>
        <p:spPr bwMode="auto">
          <a:xfrm>
            <a:off x="3881422" y="642918"/>
            <a:ext cx="3279040"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Sender Sliding Window</a:t>
            </a:r>
          </a:p>
        </p:txBody>
      </p:sp>
      <p:sp>
        <p:nvSpPr>
          <p:cNvPr id="5125" name="TextBox 6"/>
          <p:cNvSpPr txBox="1">
            <a:spLocks noChangeArrowheads="1"/>
          </p:cNvSpPr>
          <p:nvPr/>
        </p:nvSpPr>
        <p:spPr bwMode="auto">
          <a:xfrm>
            <a:off x="2095501" y="1428750"/>
            <a:ext cx="3643313" cy="1107996"/>
          </a:xfrm>
          <a:prstGeom prst="rect">
            <a:avLst/>
          </a:prstGeom>
          <a:noFill/>
          <a:ln w="9525">
            <a:noFill/>
            <a:miter lim="800000"/>
            <a:headEnd/>
            <a:tailEnd/>
          </a:ln>
        </p:spPr>
        <p:txBody>
          <a:bodyPr>
            <a:spAutoFit/>
          </a:bodyPr>
          <a:lstStyle/>
          <a:p>
            <a:r>
              <a:rPr lang="en-IN" sz="2200">
                <a:latin typeface="Times New Roman" pitchFamily="18" charset="0"/>
                <a:cs typeface="Times New Roman" pitchFamily="18" charset="0"/>
              </a:rPr>
              <a:t>Window size  : n</a:t>
            </a:r>
          </a:p>
          <a:p>
            <a:r>
              <a:rPr lang="en-IN" sz="2200">
                <a:latin typeface="Times New Roman" pitchFamily="18" charset="0"/>
                <a:cs typeface="Times New Roman" pitchFamily="18" charset="0"/>
              </a:rPr>
              <a:t>Frame no. from: 0 to n</a:t>
            </a:r>
          </a:p>
          <a:p>
            <a:endParaRPr lang="en-IN" sz="2200">
              <a:latin typeface="Times New Roman" pitchFamily="18" charset="0"/>
              <a:cs typeface="Times New Roman" pitchFamily="18" charset="0"/>
            </a:endParaRPr>
          </a:p>
        </p:txBody>
      </p:sp>
      <p:sp>
        <p:nvSpPr>
          <p:cNvPr id="5126" name="TextBox 7"/>
          <p:cNvSpPr txBox="1">
            <a:spLocks noChangeArrowheads="1"/>
          </p:cNvSpPr>
          <p:nvPr/>
        </p:nvSpPr>
        <p:spPr bwMode="auto">
          <a:xfrm>
            <a:off x="6238875" y="1428750"/>
            <a:ext cx="3500438" cy="1107996"/>
          </a:xfrm>
          <a:prstGeom prst="rect">
            <a:avLst/>
          </a:prstGeom>
          <a:noFill/>
          <a:ln w="9525">
            <a:noFill/>
            <a:miter lim="800000"/>
            <a:headEnd/>
            <a:tailEnd/>
          </a:ln>
        </p:spPr>
        <p:txBody>
          <a:bodyPr>
            <a:spAutoFit/>
          </a:bodyPr>
          <a:lstStyle/>
          <a:p>
            <a:r>
              <a:rPr lang="en-IN" sz="2200" dirty="0">
                <a:latin typeface="Times New Roman" pitchFamily="18" charset="0"/>
                <a:cs typeface="Times New Roman" pitchFamily="18" charset="0"/>
              </a:rPr>
              <a:t>Window size : 7</a:t>
            </a:r>
          </a:p>
          <a:p>
            <a:r>
              <a:rPr lang="en-IN" sz="2200" dirty="0">
                <a:latin typeface="Times New Roman" pitchFamily="18" charset="0"/>
                <a:cs typeface="Times New Roman" pitchFamily="18" charset="0"/>
              </a:rPr>
              <a:t>Frame no. from 0 to 7</a:t>
            </a:r>
          </a:p>
          <a:p>
            <a:r>
              <a:rPr lang="en-IN" sz="2200" dirty="0">
                <a:latin typeface="Times New Roman" pitchFamily="18" charset="0"/>
                <a:cs typeface="Times New Roman" pitchFamily="18" charset="0"/>
              </a:rPr>
              <a:t> </a:t>
            </a:r>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endParaRPr lang="en-US" sz="3200" dirty="0">
              <a:solidFill>
                <a:schemeClr val="hlink"/>
              </a:solidFill>
              <a:latin typeface="Times New Roman" pitchFamily="18" charset="0"/>
              <a:cs typeface="Times New Roman" pitchFamily="18" charset="0"/>
            </a:endParaRPr>
          </a:p>
          <a:p>
            <a:pPr>
              <a:spcBef>
                <a:spcPct val="0"/>
              </a:spcBef>
              <a:defRPr/>
            </a:pPr>
            <a:r>
              <a:rPr lang="en-US" sz="3200" dirty="0">
                <a:solidFill>
                  <a:schemeClr val="hlink"/>
                </a:solidFill>
                <a:latin typeface="Times New Roman" pitchFamily="18" charset="0"/>
                <a:cs typeface="Times New Roman" pitchFamily="18" charset="0"/>
              </a:rPr>
              <a:t>Flow Control</a:t>
            </a:r>
            <a:endParaRPr lang="en-US" sz="2400" dirty="0">
              <a:latin typeface="Times New Roman" pitchFamily="18" charset="0"/>
              <a:cs typeface="Times New Roman" pitchFamily="18" charset="0"/>
            </a:endParaRPr>
          </a:p>
          <a:p>
            <a:pPr lvl="0">
              <a:spcBef>
                <a:spcPct val="0"/>
              </a:spcBef>
              <a:defRPr/>
            </a:pPr>
            <a:r>
              <a:rPr lang="en-US" sz="3200" dirty="0">
                <a:solidFill>
                  <a:schemeClr val="hlink"/>
                </a:solidFill>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429103C8-3B74-4E6A-ADFC-358267299DD4}"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115</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a:xfrm>
            <a:off x="4648200" y="6356350"/>
            <a:ext cx="3448064"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a:blip r:embed="rId2" cstate="print"/>
          <a:srcRect/>
          <a:stretch>
            <a:fillRect/>
          </a:stretch>
        </p:blipFill>
        <p:spPr bwMode="auto">
          <a:xfrm>
            <a:off x="2149475" y="1698625"/>
            <a:ext cx="7651750" cy="3397250"/>
          </a:xfrm>
          <a:prstGeom prst="rect">
            <a:avLst/>
          </a:prstGeom>
          <a:noFill/>
          <a:ln w="12700">
            <a:noFill/>
            <a:miter lim="800000"/>
            <a:headEnd/>
            <a:tailEnd/>
          </a:ln>
        </p:spPr>
      </p:pic>
      <p:sp>
        <p:nvSpPr>
          <p:cNvPr id="6148" name="Rectangle 6"/>
          <p:cNvSpPr>
            <a:spLocks noChangeArrowheads="1"/>
          </p:cNvSpPr>
          <p:nvPr/>
        </p:nvSpPr>
        <p:spPr bwMode="auto">
          <a:xfrm>
            <a:off x="3952861" y="714356"/>
            <a:ext cx="3498651"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Receiver Sliding Window</a:t>
            </a:r>
          </a:p>
        </p:txBody>
      </p:sp>
      <p:sp>
        <p:nvSpPr>
          <p:cNvPr id="5"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endParaRPr lang="en-US" sz="3200" dirty="0">
              <a:solidFill>
                <a:schemeClr val="hlink"/>
              </a:solidFill>
              <a:latin typeface="Times New Roman" pitchFamily="18" charset="0"/>
              <a:cs typeface="Times New Roman" pitchFamily="18" charset="0"/>
            </a:endParaRPr>
          </a:p>
          <a:p>
            <a:pPr>
              <a:spcBef>
                <a:spcPct val="0"/>
              </a:spcBef>
              <a:defRPr/>
            </a:pPr>
            <a:r>
              <a:rPr lang="en-US" sz="3200" dirty="0">
                <a:solidFill>
                  <a:schemeClr val="hlink"/>
                </a:solidFill>
                <a:latin typeface="Times New Roman" pitchFamily="18" charset="0"/>
                <a:cs typeface="Times New Roman" pitchFamily="18" charset="0"/>
              </a:rPr>
              <a:t>Flow Control</a:t>
            </a:r>
            <a:endParaRPr lang="en-US" sz="2400" dirty="0">
              <a:latin typeface="Times New Roman" pitchFamily="18" charset="0"/>
              <a:cs typeface="Times New Roman" pitchFamily="18" charset="0"/>
            </a:endParaRPr>
          </a:p>
          <a:p>
            <a:pPr lvl="0">
              <a:spcBef>
                <a:spcPct val="0"/>
              </a:spcBef>
              <a:defRPr/>
            </a:pPr>
            <a:r>
              <a:rPr lang="en-US" sz="3200" dirty="0">
                <a:solidFill>
                  <a:schemeClr val="hlink"/>
                </a:solidFill>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sp>
        <p:nvSpPr>
          <p:cNvPr id="7" name="Date Placeholder 6"/>
          <p:cNvSpPr>
            <a:spLocks noGrp="1"/>
          </p:cNvSpPr>
          <p:nvPr>
            <p:ph type="dt" sz="half" idx="10"/>
          </p:nvPr>
        </p:nvSpPr>
        <p:spPr/>
        <p:txBody>
          <a:bodyPr/>
          <a:lstStyle/>
          <a:p>
            <a:fld id="{038691AF-4CBD-4023-889E-2A0B899F7006}"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116</a:t>
            </a:fld>
            <a:endParaRPr lang="en-US">
              <a:latin typeface="Times New Roman" pitchFamily="18" charset="0"/>
              <a:cs typeface="Times New Roman" pitchFamily="18" charset="0"/>
            </a:endParaRPr>
          </a:p>
        </p:txBody>
      </p:sp>
      <p:sp>
        <p:nvSpPr>
          <p:cNvPr id="9" name="Footer Placeholder 8"/>
          <p:cNvSpPr>
            <a:spLocks noGrp="1"/>
          </p:cNvSpPr>
          <p:nvPr>
            <p:ph type="ftr" sz="quarter" idx="11"/>
          </p:nvPr>
        </p:nvSpPr>
        <p:spPr>
          <a:xfrm>
            <a:off x="4648200" y="6427812"/>
            <a:ext cx="3376626"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5"/>
          <p:cNvSpPr>
            <a:spLocks noChangeArrowheads="1"/>
          </p:cNvSpPr>
          <p:nvPr/>
        </p:nvSpPr>
        <p:spPr bwMode="auto">
          <a:xfrm>
            <a:off x="3809984" y="1500175"/>
            <a:ext cx="4383380" cy="582211"/>
          </a:xfrm>
          <a:prstGeom prst="rect">
            <a:avLst/>
          </a:prstGeom>
          <a:noFill/>
          <a:ln w="12700">
            <a:noFill/>
            <a:miter lim="800000"/>
            <a:headEnd/>
            <a:tailEnd/>
          </a:ln>
        </p:spPr>
        <p:txBody>
          <a:bodyPr wrap="none" lIns="90488" tIns="44450" rIns="90488" bIns="44450">
            <a:spAutoFit/>
          </a:bodyPr>
          <a:lstStyle/>
          <a:p>
            <a:r>
              <a:rPr lang="en-US" sz="3200" b="1" dirty="0">
                <a:solidFill>
                  <a:srgbClr val="063DE8"/>
                </a:solidFill>
              </a:rPr>
              <a:t>Sliding Window Example</a:t>
            </a:r>
          </a:p>
        </p:txBody>
      </p:sp>
      <p:pic>
        <p:nvPicPr>
          <p:cNvPr id="7172" name="Picture 6"/>
          <p:cNvPicPr>
            <a:picLocks noChangeArrowheads="1"/>
          </p:cNvPicPr>
          <p:nvPr/>
        </p:nvPicPr>
        <p:blipFill>
          <a:blip r:embed="rId2" cstate="print"/>
          <a:srcRect/>
          <a:stretch>
            <a:fillRect/>
          </a:stretch>
        </p:blipFill>
        <p:spPr bwMode="auto">
          <a:xfrm>
            <a:off x="2036764" y="498475"/>
            <a:ext cx="8067675" cy="5810250"/>
          </a:xfrm>
          <a:prstGeom prst="rect">
            <a:avLst/>
          </a:prstGeom>
          <a:noFill/>
          <a:ln w="12700">
            <a:noFill/>
            <a:miter lim="800000"/>
            <a:headEnd/>
            <a:tailEnd/>
          </a:ln>
        </p:spPr>
      </p:pic>
      <p:sp>
        <p:nvSpPr>
          <p:cNvPr id="5"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endParaRPr lang="en-US" sz="3200" dirty="0">
              <a:solidFill>
                <a:schemeClr val="hlink"/>
              </a:solidFill>
              <a:latin typeface="Times New Roman" pitchFamily="18" charset="0"/>
              <a:cs typeface="Times New Roman" pitchFamily="18" charset="0"/>
            </a:endParaRPr>
          </a:p>
          <a:p>
            <a:pPr>
              <a:spcBef>
                <a:spcPct val="0"/>
              </a:spcBef>
              <a:defRPr/>
            </a:pPr>
            <a:r>
              <a:rPr lang="en-US" sz="3200" dirty="0">
                <a:solidFill>
                  <a:schemeClr val="hlink"/>
                </a:solidFill>
                <a:latin typeface="Times New Roman" pitchFamily="18" charset="0"/>
                <a:cs typeface="Times New Roman" pitchFamily="18" charset="0"/>
              </a:rPr>
              <a:t>Flow Control: Example sliding window </a:t>
            </a:r>
            <a:endParaRPr lang="en-US" sz="3200" dirty="0">
              <a:latin typeface="Times New Roman" pitchFamily="18" charset="0"/>
              <a:cs typeface="Times New Roman" pitchFamily="18" charset="0"/>
            </a:endParaRPr>
          </a:p>
          <a:p>
            <a:pPr lvl="0">
              <a:spcBef>
                <a:spcPct val="0"/>
              </a:spcBef>
              <a:defRPr/>
            </a:pPr>
            <a:r>
              <a:rPr lang="en-US" sz="3200" dirty="0">
                <a:solidFill>
                  <a:schemeClr val="hlink"/>
                </a:solidFill>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7" name="Date Placeholder 6"/>
          <p:cNvSpPr>
            <a:spLocks noGrp="1"/>
          </p:cNvSpPr>
          <p:nvPr>
            <p:ph type="dt" sz="half" idx="10"/>
          </p:nvPr>
        </p:nvSpPr>
        <p:spPr/>
        <p:txBody>
          <a:bodyPr/>
          <a:lstStyle/>
          <a:p>
            <a:fld id="{96121CC9-1518-4805-A5EF-731C9251C3C1}" type="datetime1">
              <a:rPr lang="en-US" smtClean="0"/>
              <a:t>9/24/2024</a:t>
            </a:fld>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117</a:t>
            </a:fld>
            <a:endParaRPr lang="en-US"/>
          </a:p>
        </p:txBody>
      </p:sp>
      <p:sp>
        <p:nvSpPr>
          <p:cNvPr id="9" name="Footer Placeholder 8"/>
          <p:cNvSpPr>
            <a:spLocks noGrp="1"/>
          </p:cNvSpPr>
          <p:nvPr>
            <p:ph type="ftr" sz="quarter" idx="11"/>
          </p:nvPr>
        </p:nvSpPr>
        <p:spPr/>
        <p:txBody>
          <a:bodyPr/>
          <a:lstStyle/>
          <a:p>
            <a:r>
              <a:rPr lang="en-IN" dirty="0"/>
              <a:t>Ms. Ibtesaam Rais          ACSE502                  CN                UNIT 2</a:t>
            </a:r>
            <a:endParaRPr lang="en-US" dirty="0"/>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5"/>
          <p:cNvSpPr>
            <a:spLocks noChangeArrowheads="1"/>
          </p:cNvSpPr>
          <p:nvPr/>
        </p:nvSpPr>
        <p:spPr bwMode="auto">
          <a:xfrm>
            <a:off x="5667373" y="642918"/>
            <a:ext cx="1106073"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Sender</a:t>
            </a:r>
          </a:p>
        </p:txBody>
      </p:sp>
      <p:pic>
        <p:nvPicPr>
          <p:cNvPr id="8196" name="Picture 6"/>
          <p:cNvPicPr>
            <a:picLocks noChangeArrowheads="1"/>
          </p:cNvPicPr>
          <p:nvPr/>
        </p:nvPicPr>
        <p:blipFill>
          <a:blip r:embed="rId2" cstate="print"/>
          <a:srcRect/>
          <a:stretch>
            <a:fillRect/>
          </a:stretch>
        </p:blipFill>
        <p:spPr bwMode="auto">
          <a:xfrm>
            <a:off x="3381356" y="1000109"/>
            <a:ext cx="5473700" cy="5381625"/>
          </a:xfrm>
          <a:prstGeom prst="rect">
            <a:avLst/>
          </a:prstGeom>
          <a:noFill/>
          <a:ln w="12700">
            <a:noFill/>
            <a:miter lim="800000"/>
            <a:headEnd/>
            <a:tailEnd/>
          </a:ln>
        </p:spPr>
      </p:pic>
      <p:sp>
        <p:nvSpPr>
          <p:cNvPr id="5"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endParaRPr lang="en-US" sz="3200" dirty="0">
              <a:solidFill>
                <a:schemeClr val="hlink"/>
              </a:solidFill>
              <a:latin typeface="Times New Roman" pitchFamily="18" charset="0"/>
              <a:cs typeface="Times New Roman" pitchFamily="18" charset="0"/>
            </a:endParaRPr>
          </a:p>
          <a:p>
            <a:pPr>
              <a:spcBef>
                <a:spcPct val="0"/>
              </a:spcBef>
              <a:defRPr/>
            </a:pPr>
            <a:r>
              <a:rPr lang="en-US" sz="3200" dirty="0">
                <a:solidFill>
                  <a:schemeClr val="hlink"/>
                </a:solidFill>
                <a:latin typeface="Times New Roman" pitchFamily="18" charset="0"/>
                <a:cs typeface="Times New Roman" pitchFamily="18" charset="0"/>
              </a:rPr>
              <a:t>Flow Control : Example sliding window </a:t>
            </a:r>
            <a:endParaRPr lang="en-US" sz="3200" dirty="0">
              <a:latin typeface="Times New Roman" pitchFamily="18" charset="0"/>
              <a:cs typeface="Times New Roman" pitchFamily="18" charset="0"/>
            </a:endParaRPr>
          </a:p>
          <a:p>
            <a:pPr lvl="0">
              <a:spcBef>
                <a:spcPct val="0"/>
              </a:spcBef>
              <a:defRPr/>
            </a:pPr>
            <a:r>
              <a:rPr lang="en-US" sz="3200" dirty="0">
                <a:solidFill>
                  <a:schemeClr val="hlink"/>
                </a:solidFill>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7" name="Date Placeholder 6"/>
          <p:cNvSpPr>
            <a:spLocks noGrp="1"/>
          </p:cNvSpPr>
          <p:nvPr>
            <p:ph type="dt" sz="half" idx="10"/>
          </p:nvPr>
        </p:nvSpPr>
        <p:spPr/>
        <p:txBody>
          <a:bodyPr/>
          <a:lstStyle/>
          <a:p>
            <a:fld id="{324D0AD8-7BEF-4FFA-947C-0B3D7A556AB8}"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118</a:t>
            </a:fld>
            <a:endParaRPr lang="en-US">
              <a:latin typeface="Times New Roman" pitchFamily="18" charset="0"/>
              <a:cs typeface="Times New Roman" pitchFamily="18" charset="0"/>
            </a:endParaRPr>
          </a:p>
        </p:txBody>
      </p:sp>
      <p:sp>
        <p:nvSpPr>
          <p:cNvPr id="9" name="Footer Placeholder 8"/>
          <p:cNvSpPr>
            <a:spLocks noGrp="1"/>
          </p:cNvSpPr>
          <p:nvPr>
            <p:ph type="ftr" sz="quarter" idx="11"/>
          </p:nvPr>
        </p:nvSpPr>
        <p:spPr>
          <a:xfrm>
            <a:off x="4648200" y="6356350"/>
            <a:ext cx="3519502"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5"/>
          <p:cNvSpPr>
            <a:spLocks noChangeArrowheads="1"/>
          </p:cNvSpPr>
          <p:nvPr/>
        </p:nvSpPr>
        <p:spPr bwMode="auto">
          <a:xfrm>
            <a:off x="8739207" y="714356"/>
            <a:ext cx="1325685"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Receiver</a:t>
            </a:r>
          </a:p>
        </p:txBody>
      </p:sp>
      <p:pic>
        <p:nvPicPr>
          <p:cNvPr id="9222" name="Picture 6"/>
          <p:cNvPicPr>
            <a:picLocks noChangeArrowheads="1"/>
          </p:cNvPicPr>
          <p:nvPr/>
        </p:nvPicPr>
        <p:blipFill>
          <a:blip r:embed="rId2" cstate="print"/>
          <a:srcRect/>
          <a:stretch>
            <a:fillRect/>
          </a:stretch>
        </p:blipFill>
        <p:spPr bwMode="auto">
          <a:xfrm>
            <a:off x="3381357" y="1142985"/>
            <a:ext cx="5483225" cy="5381625"/>
          </a:xfrm>
          <a:prstGeom prst="rect">
            <a:avLst/>
          </a:prstGeom>
          <a:noFill/>
          <a:ln w="12700">
            <a:noFill/>
            <a:miter lim="800000"/>
            <a:headEnd/>
            <a:tailEnd/>
          </a:ln>
        </p:spPr>
      </p:pic>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endParaRPr lang="en-US" sz="3200" dirty="0">
              <a:solidFill>
                <a:schemeClr val="hlink"/>
              </a:solidFill>
              <a:latin typeface="Times New Roman" pitchFamily="18" charset="0"/>
              <a:cs typeface="Times New Roman" pitchFamily="18" charset="0"/>
            </a:endParaRPr>
          </a:p>
          <a:p>
            <a:pPr>
              <a:spcBef>
                <a:spcPct val="0"/>
              </a:spcBef>
              <a:defRPr/>
            </a:pPr>
            <a:r>
              <a:rPr lang="en-US" sz="3200" dirty="0">
                <a:solidFill>
                  <a:schemeClr val="hlink"/>
                </a:solidFill>
                <a:latin typeface="Times New Roman" pitchFamily="18" charset="0"/>
                <a:cs typeface="Times New Roman" pitchFamily="18" charset="0"/>
              </a:rPr>
              <a:t>Flow Control : Example sliding window </a:t>
            </a:r>
            <a:endParaRPr lang="en-US" sz="3200" dirty="0">
              <a:latin typeface="Times New Roman" pitchFamily="18" charset="0"/>
              <a:cs typeface="Times New Roman" pitchFamily="18" charset="0"/>
            </a:endParaRPr>
          </a:p>
          <a:p>
            <a:pPr lvl="0">
              <a:spcBef>
                <a:spcPct val="0"/>
              </a:spcBef>
              <a:defRPr/>
            </a:pPr>
            <a:r>
              <a:rPr lang="en-US" sz="3200" dirty="0">
                <a:solidFill>
                  <a:schemeClr val="hlink"/>
                </a:solidFill>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A799CBC6-EECB-4850-AA27-ABC9D0A5184E}" type="datetime1">
              <a:rPr lang="en-US" smtClean="0"/>
              <a:t>9/24/2024</a:t>
            </a:fld>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119</a:t>
            </a:fld>
            <a:endParaRPr lang="en-US"/>
          </a:p>
        </p:txBody>
      </p:sp>
      <p:sp>
        <p:nvSpPr>
          <p:cNvPr id="11" name="Footer Placeholder 10"/>
          <p:cNvSpPr>
            <a:spLocks noGrp="1"/>
          </p:cNvSpPr>
          <p:nvPr>
            <p:ph type="ftr" sz="quarter" idx="11"/>
          </p:nvPr>
        </p:nvSpPr>
        <p:spPr>
          <a:xfrm>
            <a:off x="4667240" y="6492876"/>
            <a:ext cx="2895600" cy="365125"/>
          </a:xfrm>
        </p:spPr>
        <p:txBody>
          <a:bodyPr/>
          <a:lstStyle/>
          <a:p>
            <a:r>
              <a:rPr lang="en-IN" dirty="0"/>
              <a:t>Ms. Ibtesaam Rais          ACSE502                  CN                UNIT 2</a:t>
            </a:r>
            <a:endParaRPr lang="en-US"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CD27DF48-6E1C-4ECD-8FD3-AA3C2DB81F35}" type="datetime1">
              <a:rPr lang="en-US" smtClean="0"/>
              <a:t>9/24/2024</a:t>
            </a:fld>
            <a:endParaRPr lang="en-US"/>
          </a:p>
        </p:txBody>
      </p:sp>
      <p:sp>
        <p:nvSpPr>
          <p:cNvPr id="6" name="Slide Number Placeholder 5"/>
          <p:cNvSpPr>
            <a:spLocks noGrp="1"/>
          </p:cNvSpPr>
          <p:nvPr>
            <p:ph type="sldNum" sz="quarter" idx="12"/>
          </p:nvPr>
        </p:nvSpPr>
        <p:spPr/>
        <p:txBody>
          <a:bodyPr/>
          <a:lstStyle/>
          <a:p>
            <a:pPr>
              <a:defRPr/>
            </a:pPr>
            <a:fld id="{0945BC16-E7E5-469F-A4EC-AAA9DEFDF553}" type="slidenum">
              <a:rPr lang="en-US"/>
              <a:pPr>
                <a:defRPr/>
              </a:pPr>
              <a:t>12</a:t>
            </a:fld>
            <a:endParaRPr lang="en-US"/>
          </a:p>
        </p:txBody>
      </p:sp>
      <p:sp>
        <p:nvSpPr>
          <p:cNvPr id="7"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Result Analysis</a:t>
            </a:r>
          </a:p>
        </p:txBody>
      </p:sp>
      <p:sp>
        <p:nvSpPr>
          <p:cNvPr id="8" name="Footer Placeholder 12"/>
          <p:cNvSpPr>
            <a:spLocks noGrp="1"/>
          </p:cNvSpPr>
          <p:nvPr>
            <p:ph type="ftr" sz="quarter" idx="11"/>
          </p:nvPr>
        </p:nvSpPr>
        <p:spPr>
          <a:xfrm>
            <a:off x="3810000" y="6248401"/>
            <a:ext cx="5029200" cy="365125"/>
          </a:xfrm>
        </p:spPr>
        <p:txBody>
          <a:bodyPr/>
          <a:lstStyle/>
          <a:p>
            <a:pPr>
              <a:defRPr/>
            </a:pPr>
            <a:r>
              <a:rPr lang="en-US" dirty="0"/>
              <a:t>Ms. Ibtesaam Rais          ACSE502                  CN                UNIT 2</a:t>
            </a:r>
          </a:p>
        </p:txBody>
      </p:sp>
      <p:sp>
        <p:nvSpPr>
          <p:cNvPr id="46086" name="AutoShape 10" descr="Accreditation Process under OBE {POs} - ppt download"/>
          <p:cNvSpPr>
            <a:spLocks noChangeAspect="1" noChangeArrowheads="1"/>
          </p:cNvSpPr>
          <p:nvPr/>
        </p:nvSpPr>
        <p:spPr bwMode="auto">
          <a:xfrm>
            <a:off x="1679575" y="-144463"/>
            <a:ext cx="304800" cy="304801"/>
          </a:xfrm>
          <a:prstGeom prst="rect">
            <a:avLst/>
          </a:prstGeom>
          <a:noFill/>
          <a:ln w="9525">
            <a:noFill/>
            <a:miter lim="800000"/>
            <a:headEnd/>
            <a:tailEnd/>
          </a:ln>
        </p:spPr>
        <p:txBody>
          <a:bodyPr/>
          <a:lstStyle/>
          <a:p>
            <a:endParaRPr lang="en-US"/>
          </a:p>
        </p:txBody>
      </p:sp>
      <p:graphicFrame>
        <p:nvGraphicFramePr>
          <p:cNvPr id="2" name="Table 1">
            <a:extLst>
              <a:ext uri="{FF2B5EF4-FFF2-40B4-BE49-F238E27FC236}">
                <a16:creationId xmlns:a16="http://schemas.microsoft.com/office/drawing/2014/main" id="{6F9F562B-731A-9B80-6D31-5E8DB689F319}"/>
              </a:ext>
            </a:extLst>
          </p:cNvPr>
          <p:cNvGraphicFramePr>
            <a:graphicFrameLocks noGrp="1"/>
          </p:cNvGraphicFramePr>
          <p:nvPr>
            <p:extLst>
              <p:ext uri="{D42A27DB-BD31-4B8C-83A1-F6EECF244321}">
                <p14:modId xmlns:p14="http://schemas.microsoft.com/office/powerpoint/2010/main" val="2177204769"/>
              </p:ext>
            </p:extLst>
          </p:nvPr>
        </p:nvGraphicFramePr>
        <p:xfrm>
          <a:off x="2063552" y="1524000"/>
          <a:ext cx="8352928" cy="2011680"/>
        </p:xfrm>
        <a:graphic>
          <a:graphicData uri="http://schemas.openxmlformats.org/drawingml/2006/table">
            <a:tbl>
              <a:tblPr/>
              <a:tblGrid>
                <a:gridCol w="1368152">
                  <a:extLst>
                    <a:ext uri="{9D8B030D-6E8A-4147-A177-3AD203B41FA5}">
                      <a16:colId xmlns:a16="http://schemas.microsoft.com/office/drawing/2014/main" val="555655413"/>
                    </a:ext>
                  </a:extLst>
                </a:gridCol>
                <a:gridCol w="1889590">
                  <a:extLst>
                    <a:ext uri="{9D8B030D-6E8A-4147-A177-3AD203B41FA5}">
                      <a16:colId xmlns:a16="http://schemas.microsoft.com/office/drawing/2014/main" val="1336298132"/>
                    </a:ext>
                  </a:extLst>
                </a:gridCol>
                <a:gridCol w="2646914">
                  <a:extLst>
                    <a:ext uri="{9D8B030D-6E8A-4147-A177-3AD203B41FA5}">
                      <a16:colId xmlns:a16="http://schemas.microsoft.com/office/drawing/2014/main" val="4277791116"/>
                    </a:ext>
                  </a:extLst>
                </a:gridCol>
                <a:gridCol w="2448272">
                  <a:extLst>
                    <a:ext uri="{9D8B030D-6E8A-4147-A177-3AD203B41FA5}">
                      <a16:colId xmlns:a16="http://schemas.microsoft.com/office/drawing/2014/main" val="567999164"/>
                    </a:ext>
                  </a:extLst>
                </a:gridCol>
              </a:tblGrid>
              <a:tr h="1257300">
                <a:tc>
                  <a:txBody>
                    <a:bodyPr/>
                    <a:lstStyle/>
                    <a:p>
                      <a:pPr algn="ctr" rtl="0" fontAlgn="base"/>
                      <a:r>
                        <a:rPr lang="en-IN" sz="2000" b="1" i="0" dirty="0">
                          <a:effectLst/>
                        </a:rPr>
                        <a:t>Session</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000" b="1" i="0" dirty="0">
                          <a:effectLst/>
                          <a:latin typeface="Calibri" panose="020F0502020204030204" pitchFamily="34" charset="0"/>
                        </a:rPr>
                        <a:t>Overall % Result of Subject </a:t>
                      </a:r>
                      <a:endParaRPr lang="en-IN" sz="2000" b="1" i="0" dirty="0">
                        <a:effectLst/>
                      </a:endParaRPr>
                    </a:p>
                    <a:p>
                      <a:pPr algn="ctr" rtl="0" fontAlgn="base"/>
                      <a:endParaRPr lang="en-IN" sz="2000" b="1" i="0" dirty="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ase"/>
                      <a:r>
                        <a:rPr lang="en-IN" sz="2000" b="1" i="0" dirty="0">
                          <a:effectLst/>
                          <a:latin typeface="Calibri" panose="020F0502020204030204" pitchFamily="34" charset="0"/>
                        </a:rPr>
                        <a:t>Highest Marks </a:t>
                      </a:r>
                      <a:endParaRPr lang="en-IN" sz="2000" b="1" i="0" dirty="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ase"/>
                      <a:r>
                        <a:rPr lang="en-IN" sz="2000" b="1" i="0" dirty="0">
                          <a:effectLst/>
                          <a:latin typeface="Calibri" panose="020F0502020204030204" pitchFamily="34" charset="0"/>
                        </a:rPr>
                        <a:t>Average Marks </a:t>
                      </a:r>
                      <a:endParaRPr lang="en-IN" sz="2000" b="1" i="0" dirty="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75032255"/>
                  </a:ext>
                </a:extLst>
              </a:tr>
              <a:tr h="647700">
                <a:tc>
                  <a:txBody>
                    <a:bodyPr/>
                    <a:lstStyle/>
                    <a:p>
                      <a:pPr algn="ctr" rtl="0" fontAlgn="base"/>
                      <a:r>
                        <a:rPr lang="en-IN" sz="2000" b="1" i="0" dirty="0">
                          <a:effectLst/>
                          <a:latin typeface="Calibri" panose="020F0502020204030204" pitchFamily="34" charset="0"/>
                        </a:rPr>
                        <a:t>2023-2024</a:t>
                      </a:r>
                      <a:endParaRPr lang="en-IN" sz="2000" b="1" i="0" dirty="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000" b="1" i="0" dirty="0">
                          <a:effectLst/>
                          <a:latin typeface="Calibri" panose="020F0502020204030204" pitchFamily="34" charset="0"/>
                        </a:rPr>
                        <a:t>90.2</a:t>
                      </a:r>
                      <a:endParaRPr lang="en-IN" sz="2000" b="1" i="0" dirty="0">
                        <a:effectLst/>
                      </a:endParaRPr>
                    </a:p>
                    <a:p>
                      <a:pPr algn="ctr" rtl="0" fontAlgn="base"/>
                      <a:endParaRPr lang="en-IN" sz="2000" b="1" i="0" dirty="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ase"/>
                      <a:r>
                        <a:rPr lang="en-IN" sz="2000" b="1" i="0" dirty="0">
                          <a:effectLst/>
                          <a:latin typeface="Calibri" panose="020F0502020204030204" pitchFamily="34" charset="0"/>
                        </a:rPr>
                        <a:t>131 </a:t>
                      </a:r>
                      <a:endParaRPr lang="en-IN" sz="2000" b="1" i="0" dirty="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ase"/>
                      <a:r>
                        <a:rPr lang="en-IN" sz="2000" b="1" i="0" dirty="0">
                          <a:effectLst/>
                          <a:latin typeface="Calibri" panose="020F0502020204030204" pitchFamily="34" charset="0"/>
                        </a:rPr>
                        <a:t>86.83 </a:t>
                      </a:r>
                      <a:endParaRPr lang="en-IN" sz="2000" b="1" i="0" dirty="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81951625"/>
                  </a:ext>
                </a:extLst>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rrowheads="1"/>
          </p:cNvPicPr>
          <p:nvPr/>
        </p:nvPicPr>
        <p:blipFill>
          <a:blip r:embed="rId2" cstate="print"/>
          <a:srcRect/>
          <a:stretch>
            <a:fillRect/>
          </a:stretch>
        </p:blipFill>
        <p:spPr bwMode="auto">
          <a:xfrm>
            <a:off x="1987550" y="2497138"/>
            <a:ext cx="8407400" cy="2601912"/>
          </a:xfrm>
          <a:prstGeom prst="rect">
            <a:avLst/>
          </a:prstGeom>
          <a:noFill/>
          <a:ln w="12700">
            <a:noFill/>
            <a:miter lim="800000"/>
            <a:headEnd/>
            <a:tailEnd/>
          </a:ln>
        </p:spPr>
      </p:pic>
      <p:sp>
        <p:nvSpPr>
          <p:cNvPr id="6"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endParaRPr lang="en-US" sz="3200" dirty="0">
              <a:solidFill>
                <a:schemeClr val="hlink"/>
              </a:solidFill>
              <a:latin typeface="Times New Roman" pitchFamily="18" charset="0"/>
              <a:cs typeface="Times New Roman" pitchFamily="18" charset="0"/>
            </a:endParaRPr>
          </a:p>
          <a:p>
            <a:pPr>
              <a:spcBef>
                <a:spcPct val="0"/>
              </a:spcBef>
              <a:defRPr/>
            </a:pPr>
            <a:r>
              <a:rPr lang="en-US" sz="3200" dirty="0">
                <a:solidFill>
                  <a:schemeClr val="hlink"/>
                </a:solidFill>
                <a:latin typeface="Times New Roman" pitchFamily="18" charset="0"/>
                <a:cs typeface="Times New Roman" pitchFamily="18" charset="0"/>
              </a:rPr>
              <a:t>Flow Control and error control </a:t>
            </a:r>
            <a:endParaRPr lang="en-US" sz="3200" dirty="0">
              <a:latin typeface="Times New Roman" pitchFamily="18" charset="0"/>
              <a:cs typeface="Times New Roman" pitchFamily="18" charset="0"/>
            </a:endParaRPr>
          </a:p>
          <a:p>
            <a:pPr lvl="0">
              <a:spcBef>
                <a:spcPct val="0"/>
              </a:spcBef>
              <a:defRPr/>
            </a:pPr>
            <a:r>
              <a:rPr lang="en-US" sz="3200" dirty="0">
                <a:solidFill>
                  <a:schemeClr val="hlink"/>
                </a:solidFill>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8" name="Date Placeholder 7"/>
          <p:cNvSpPr>
            <a:spLocks noGrp="1"/>
          </p:cNvSpPr>
          <p:nvPr>
            <p:ph type="dt" sz="half" idx="10"/>
          </p:nvPr>
        </p:nvSpPr>
        <p:spPr/>
        <p:txBody>
          <a:bodyPr/>
          <a:lstStyle/>
          <a:p>
            <a:fld id="{C9BFD548-4E50-4D06-9B31-AF8DB9BD3AAF}"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120</a:t>
            </a:fld>
            <a:endParaRPr lang="en-US">
              <a:latin typeface="Times New Roman" pitchFamily="18" charset="0"/>
              <a:cs typeface="Times New Roman" pitchFamily="18" charset="0"/>
            </a:endParaRPr>
          </a:p>
        </p:txBody>
      </p:sp>
      <p:sp>
        <p:nvSpPr>
          <p:cNvPr id="10" name="Footer Placeholder 9"/>
          <p:cNvSpPr>
            <a:spLocks noGrp="1"/>
          </p:cNvSpPr>
          <p:nvPr>
            <p:ph type="ftr" sz="quarter" idx="11"/>
          </p:nvPr>
        </p:nvSpPr>
        <p:spPr>
          <a:xfrm>
            <a:off x="4648200" y="6356351"/>
            <a:ext cx="3805254" cy="28736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rrowheads="1"/>
          </p:cNvPicPr>
          <p:nvPr/>
        </p:nvPicPr>
        <p:blipFill>
          <a:blip r:embed="rId2" cstate="print"/>
          <a:srcRect/>
          <a:stretch>
            <a:fillRect/>
          </a:stretch>
        </p:blipFill>
        <p:spPr bwMode="auto">
          <a:xfrm>
            <a:off x="2524101" y="1374758"/>
            <a:ext cx="7032625" cy="5483243"/>
          </a:xfrm>
          <a:prstGeom prst="rect">
            <a:avLst/>
          </a:prstGeom>
          <a:noFill/>
          <a:ln w="12700">
            <a:noFill/>
            <a:miter lim="800000"/>
            <a:headEnd/>
            <a:tailEnd/>
          </a:ln>
        </p:spPr>
      </p:pic>
      <p:sp>
        <p:nvSpPr>
          <p:cNvPr id="11268" name="Oval 4"/>
          <p:cNvSpPr>
            <a:spLocks noChangeArrowheads="1"/>
          </p:cNvSpPr>
          <p:nvPr/>
        </p:nvSpPr>
        <p:spPr bwMode="auto">
          <a:xfrm>
            <a:off x="8464550" y="3892550"/>
            <a:ext cx="444500" cy="444500"/>
          </a:xfrm>
          <a:prstGeom prst="ellipse">
            <a:avLst/>
          </a:prstGeom>
          <a:solidFill>
            <a:schemeClr val="accent1"/>
          </a:solidFill>
          <a:ln w="12700">
            <a:solidFill>
              <a:schemeClr val="tx1"/>
            </a:solidFill>
            <a:round/>
            <a:headEnd/>
            <a:tailEnd/>
          </a:ln>
        </p:spPr>
        <p:txBody>
          <a:bodyPr wrap="none" anchor="ctr"/>
          <a:lstStyle/>
          <a:p>
            <a:endParaRPr lang="en-IN"/>
          </a:p>
        </p:txBody>
      </p:sp>
      <p:sp>
        <p:nvSpPr>
          <p:cNvPr id="6" name="Title 1"/>
          <p:cNvSpPr txBox="1">
            <a:spLocks/>
          </p:cNvSpPr>
          <p:nvPr/>
        </p:nvSpPr>
        <p:spPr>
          <a:xfrm>
            <a:off x="2738414" y="0"/>
            <a:ext cx="7929586" cy="1000084"/>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endParaRPr lang="en-US" sz="3200" dirty="0">
              <a:solidFill>
                <a:schemeClr val="hlink"/>
              </a:solidFill>
              <a:latin typeface="Times New Roman" pitchFamily="18" charset="0"/>
              <a:cs typeface="Times New Roman" pitchFamily="18" charset="0"/>
            </a:endParaRPr>
          </a:p>
          <a:p>
            <a:pPr>
              <a:spcBef>
                <a:spcPct val="0"/>
              </a:spcBef>
              <a:defRPr/>
            </a:pPr>
            <a:endParaRPr lang="en-US" sz="3200" dirty="0">
              <a:solidFill>
                <a:schemeClr val="hlink"/>
              </a:solidFill>
              <a:latin typeface="Times New Roman" pitchFamily="18" charset="0"/>
              <a:cs typeface="Times New Roman" pitchFamily="18" charset="0"/>
            </a:endParaRPr>
          </a:p>
          <a:p>
            <a:pPr>
              <a:spcBef>
                <a:spcPct val="0"/>
              </a:spcBef>
              <a:defRPr/>
            </a:pPr>
            <a:r>
              <a:rPr lang="en-US" sz="3200" dirty="0">
                <a:solidFill>
                  <a:schemeClr val="hlink"/>
                </a:solidFill>
                <a:latin typeface="Times New Roman" pitchFamily="18" charset="0"/>
                <a:cs typeface="Times New Roman" pitchFamily="18" charset="0"/>
              </a:rPr>
              <a:t>Flow Control and error control:</a:t>
            </a:r>
          </a:p>
          <a:p>
            <a:pPr>
              <a:spcBef>
                <a:spcPct val="0"/>
              </a:spcBef>
              <a:defRPr/>
            </a:pPr>
            <a:r>
              <a:rPr lang="en-US" sz="3200" dirty="0">
                <a:solidFill>
                  <a:srgbClr val="063DE8"/>
                </a:solidFill>
                <a:latin typeface="Times New Roman" pitchFamily="18" charset="0"/>
                <a:cs typeface="Times New Roman" pitchFamily="18" charset="0"/>
              </a:rPr>
              <a:t>Damaged Frame</a:t>
            </a:r>
          </a:p>
          <a:p>
            <a:pPr>
              <a:spcBef>
                <a:spcPct val="0"/>
              </a:spcBef>
              <a:defRPr/>
            </a:pPr>
            <a:r>
              <a:rPr lang="en-US" sz="3200" dirty="0">
                <a:solidFill>
                  <a:schemeClr val="hlink"/>
                </a:solidFill>
                <a:latin typeface="Times New Roman" pitchFamily="18" charset="0"/>
                <a:cs typeface="Times New Roman" pitchFamily="18" charset="0"/>
              </a:rPr>
              <a:t> </a:t>
            </a:r>
            <a:endParaRPr lang="en-US" sz="3200" dirty="0">
              <a:latin typeface="Times New Roman" pitchFamily="18" charset="0"/>
              <a:cs typeface="Times New Roman" pitchFamily="18" charset="0"/>
            </a:endParaRPr>
          </a:p>
          <a:p>
            <a:pPr lvl="0">
              <a:spcBef>
                <a:spcPct val="0"/>
              </a:spcBef>
              <a:defRPr/>
            </a:pPr>
            <a:r>
              <a:rPr lang="en-US" sz="3200" dirty="0">
                <a:solidFill>
                  <a:schemeClr val="hlink"/>
                </a:solidFill>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8" name="Date Placeholder 7"/>
          <p:cNvSpPr>
            <a:spLocks noGrp="1"/>
          </p:cNvSpPr>
          <p:nvPr>
            <p:ph type="dt" sz="half" idx="10"/>
          </p:nvPr>
        </p:nvSpPr>
        <p:spPr/>
        <p:txBody>
          <a:bodyPr/>
          <a:lstStyle/>
          <a:p>
            <a:fld id="{126F4277-7B3C-476C-8A50-07CC9C7C57B1}" type="datetime1">
              <a:rPr lang="en-US" smtClean="0"/>
              <a:t>9/24/2024</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121</a:t>
            </a:fld>
            <a:endParaRPr lang="en-US"/>
          </a:p>
        </p:txBody>
      </p:sp>
      <p:sp>
        <p:nvSpPr>
          <p:cNvPr id="10" name="Footer Placeholder 9"/>
          <p:cNvSpPr>
            <a:spLocks noGrp="1"/>
          </p:cNvSpPr>
          <p:nvPr>
            <p:ph type="ftr" sz="quarter" idx="11"/>
          </p:nvPr>
        </p:nvSpPr>
        <p:spPr/>
        <p:txBody>
          <a:bodyPr/>
          <a:lstStyle/>
          <a:p>
            <a:r>
              <a:rPr lang="en-IN" dirty="0" err="1"/>
              <a:t>Ibtesaam</a:t>
            </a:r>
            <a:r>
              <a:rPr lang="en-IN" dirty="0"/>
              <a:t>       ACSE502                  CN                UNIT 2</a:t>
            </a:r>
            <a:endParaRPr lang="en-US" dirty="0"/>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rrowheads="1"/>
          </p:cNvPicPr>
          <p:nvPr/>
        </p:nvPicPr>
        <p:blipFill>
          <a:blip r:embed="rId2" cstate="print"/>
          <a:srcRect/>
          <a:stretch>
            <a:fillRect/>
          </a:stretch>
        </p:blipFill>
        <p:spPr bwMode="auto">
          <a:xfrm>
            <a:off x="2738414" y="642918"/>
            <a:ext cx="7385050" cy="5695950"/>
          </a:xfrm>
          <a:prstGeom prst="rect">
            <a:avLst/>
          </a:prstGeom>
          <a:noFill/>
          <a:ln w="12700">
            <a:noFill/>
            <a:miter lim="800000"/>
            <a:headEnd/>
            <a:tailEnd/>
          </a:ln>
        </p:spPr>
      </p:pic>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endParaRPr lang="en-US" sz="3200" dirty="0">
              <a:solidFill>
                <a:schemeClr val="hlink"/>
              </a:solidFill>
              <a:latin typeface="Times New Roman" pitchFamily="18" charset="0"/>
              <a:cs typeface="Times New Roman" pitchFamily="18" charset="0"/>
            </a:endParaRPr>
          </a:p>
          <a:p>
            <a:pPr>
              <a:spcBef>
                <a:spcPct val="0"/>
              </a:spcBef>
              <a:defRPr/>
            </a:pPr>
            <a:r>
              <a:rPr lang="en-US" sz="3200" dirty="0">
                <a:solidFill>
                  <a:schemeClr val="hlink"/>
                </a:solidFill>
                <a:latin typeface="Times New Roman" pitchFamily="18" charset="0"/>
                <a:cs typeface="Times New Roman" pitchFamily="18" charset="0"/>
              </a:rPr>
              <a:t>Flow Control and error control </a:t>
            </a:r>
            <a:endParaRPr lang="en-US" sz="3200" dirty="0">
              <a:latin typeface="Times New Roman" pitchFamily="18" charset="0"/>
              <a:cs typeface="Times New Roman" pitchFamily="18" charset="0"/>
            </a:endParaRPr>
          </a:p>
          <a:p>
            <a:pPr lvl="0">
              <a:spcBef>
                <a:spcPct val="0"/>
              </a:spcBef>
              <a:defRPr/>
            </a:pPr>
            <a:r>
              <a:rPr lang="en-US" sz="3200" dirty="0">
                <a:solidFill>
                  <a:schemeClr val="hlink"/>
                </a:solidFill>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5E0C07BC-075B-4DCF-8742-98F4BE7F160E}"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122</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a:xfrm>
            <a:off x="4648200" y="6356350"/>
            <a:ext cx="3376626"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rrowheads="1"/>
          </p:cNvPicPr>
          <p:nvPr/>
        </p:nvPicPr>
        <p:blipFill>
          <a:blip r:embed="rId2" cstate="print"/>
          <a:srcRect/>
          <a:stretch>
            <a:fillRect/>
          </a:stretch>
        </p:blipFill>
        <p:spPr bwMode="auto">
          <a:xfrm>
            <a:off x="1951039" y="788989"/>
            <a:ext cx="8505825" cy="5635625"/>
          </a:xfrm>
          <a:prstGeom prst="rect">
            <a:avLst/>
          </a:prstGeom>
          <a:noFill/>
          <a:ln w="12700">
            <a:noFill/>
            <a:miter lim="800000"/>
            <a:headEnd/>
            <a:tailEnd/>
          </a:ln>
        </p:spPr>
      </p:pic>
      <p:sp>
        <p:nvSpPr>
          <p:cNvPr id="13315" name="Rectangle 3"/>
          <p:cNvSpPr>
            <a:spLocks noChangeArrowheads="1"/>
          </p:cNvSpPr>
          <p:nvPr/>
        </p:nvSpPr>
        <p:spPr bwMode="auto">
          <a:xfrm>
            <a:off x="4524364" y="785794"/>
            <a:ext cx="1460594" cy="428322"/>
          </a:xfrm>
          <a:prstGeom prst="rect">
            <a:avLst/>
          </a:prstGeom>
          <a:noFill/>
          <a:ln w="12700">
            <a:noFill/>
            <a:miter lim="800000"/>
            <a:headEnd/>
            <a:tailEnd/>
          </a:ln>
        </p:spPr>
        <p:txBody>
          <a:bodyPr wrap="none" lIns="90488" tIns="44450" rIns="90488" bIns="44450">
            <a:spAutoFit/>
          </a:bodyPr>
          <a:lstStyle/>
          <a:p>
            <a:r>
              <a:rPr lang="en-US" sz="2200" b="1" dirty="0">
                <a:solidFill>
                  <a:srgbClr val="063DE8"/>
                </a:solidFill>
              </a:rPr>
              <a:t>Lost Frame</a:t>
            </a:r>
          </a:p>
        </p:txBody>
      </p:sp>
      <p:sp>
        <p:nvSpPr>
          <p:cNvPr id="13316" name="Oval 4"/>
          <p:cNvSpPr>
            <a:spLocks noChangeArrowheads="1"/>
          </p:cNvSpPr>
          <p:nvPr/>
        </p:nvSpPr>
        <p:spPr bwMode="auto">
          <a:xfrm>
            <a:off x="5187950" y="3435350"/>
            <a:ext cx="292100" cy="292100"/>
          </a:xfrm>
          <a:prstGeom prst="ellipse">
            <a:avLst/>
          </a:prstGeom>
          <a:solidFill>
            <a:schemeClr val="accent1"/>
          </a:solidFill>
          <a:ln w="12700">
            <a:solidFill>
              <a:schemeClr val="tx1"/>
            </a:solidFill>
            <a:round/>
            <a:headEnd/>
            <a:tailEnd/>
          </a:ln>
        </p:spPr>
        <p:txBody>
          <a:bodyPr wrap="none" anchor="ctr"/>
          <a:lstStyle/>
          <a:p>
            <a:endParaRPr lang="en-IN"/>
          </a:p>
        </p:txBody>
      </p:sp>
      <p:sp>
        <p:nvSpPr>
          <p:cNvPr id="8"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endParaRPr lang="en-US" sz="3200" dirty="0">
              <a:solidFill>
                <a:schemeClr val="hlink"/>
              </a:solidFill>
              <a:latin typeface="Times New Roman" pitchFamily="18" charset="0"/>
              <a:cs typeface="Times New Roman" pitchFamily="18" charset="0"/>
            </a:endParaRPr>
          </a:p>
          <a:p>
            <a:pPr>
              <a:spcBef>
                <a:spcPct val="0"/>
              </a:spcBef>
              <a:defRPr/>
            </a:pPr>
            <a:r>
              <a:rPr lang="en-US" sz="3200" dirty="0">
                <a:solidFill>
                  <a:schemeClr val="hlink"/>
                </a:solidFill>
                <a:latin typeface="Times New Roman" pitchFamily="18" charset="0"/>
                <a:cs typeface="Times New Roman" pitchFamily="18" charset="0"/>
              </a:rPr>
              <a:t>Flow Control and error control </a:t>
            </a:r>
            <a:endParaRPr lang="en-US" sz="3200" dirty="0">
              <a:latin typeface="Times New Roman" pitchFamily="18" charset="0"/>
              <a:cs typeface="Times New Roman" pitchFamily="18" charset="0"/>
            </a:endParaRPr>
          </a:p>
          <a:p>
            <a:pPr lvl="0">
              <a:spcBef>
                <a:spcPct val="0"/>
              </a:spcBef>
              <a:defRPr/>
            </a:pPr>
            <a:r>
              <a:rPr lang="en-US" sz="3200" dirty="0">
                <a:solidFill>
                  <a:schemeClr val="hlink"/>
                </a:solidFill>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10" name="Date Placeholder 9"/>
          <p:cNvSpPr>
            <a:spLocks noGrp="1"/>
          </p:cNvSpPr>
          <p:nvPr>
            <p:ph type="dt" sz="half" idx="10"/>
          </p:nvPr>
        </p:nvSpPr>
        <p:spPr/>
        <p:txBody>
          <a:bodyPr/>
          <a:lstStyle/>
          <a:p>
            <a:fld id="{39A1D543-A126-4ACA-97CF-1DB9EE7C802A}" type="datetime1">
              <a:rPr lang="en-US" smtClean="0"/>
              <a:t>9/24/2024</a:t>
            </a:fld>
            <a:endParaRPr lang="en-US"/>
          </a:p>
        </p:txBody>
      </p:sp>
      <p:sp>
        <p:nvSpPr>
          <p:cNvPr id="11" name="Slide Number Placeholder 10"/>
          <p:cNvSpPr>
            <a:spLocks noGrp="1"/>
          </p:cNvSpPr>
          <p:nvPr>
            <p:ph type="sldNum" sz="quarter" idx="12"/>
          </p:nvPr>
        </p:nvSpPr>
        <p:spPr/>
        <p:txBody>
          <a:bodyPr/>
          <a:lstStyle/>
          <a:p>
            <a:fld id="{B6F15528-21DE-4FAA-801E-634DDDAF4B2B}" type="slidenum">
              <a:rPr lang="en-US" smtClean="0"/>
              <a:pPr/>
              <a:t>123</a:t>
            </a:fld>
            <a:endParaRPr lang="en-US"/>
          </a:p>
        </p:txBody>
      </p:sp>
      <p:sp>
        <p:nvSpPr>
          <p:cNvPr id="12" name="Footer Placeholder 11"/>
          <p:cNvSpPr>
            <a:spLocks noGrp="1"/>
          </p:cNvSpPr>
          <p:nvPr>
            <p:ph type="ftr" sz="quarter" idx="11"/>
          </p:nvPr>
        </p:nvSpPr>
        <p:spPr/>
        <p:txBody>
          <a:bodyPr/>
          <a:lstStyle/>
          <a:p>
            <a:r>
              <a:rPr lang="en-IN" dirty="0"/>
              <a:t>Ms. Ibtesaam Rais          ACSE502                  CN                UNIT 2</a:t>
            </a:r>
            <a:endParaRPr lang="en-US" dirty="0"/>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rrowheads="1"/>
          </p:cNvPicPr>
          <p:nvPr/>
        </p:nvPicPr>
        <p:blipFill>
          <a:blip r:embed="rId2" cstate="print"/>
          <a:srcRect/>
          <a:stretch>
            <a:fillRect/>
          </a:stretch>
        </p:blipFill>
        <p:spPr bwMode="auto">
          <a:xfrm>
            <a:off x="1868489" y="1163639"/>
            <a:ext cx="8212137" cy="5037137"/>
          </a:xfrm>
          <a:prstGeom prst="rect">
            <a:avLst/>
          </a:prstGeom>
          <a:noFill/>
          <a:ln w="12700">
            <a:noFill/>
            <a:miter lim="800000"/>
            <a:headEnd/>
            <a:tailEnd/>
          </a:ln>
        </p:spPr>
      </p:pic>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endParaRPr lang="en-US" sz="3200" dirty="0">
              <a:solidFill>
                <a:schemeClr val="hlink"/>
              </a:solidFill>
              <a:latin typeface="Times New Roman" pitchFamily="18" charset="0"/>
              <a:cs typeface="Times New Roman" pitchFamily="18" charset="0"/>
            </a:endParaRPr>
          </a:p>
          <a:p>
            <a:pPr>
              <a:spcBef>
                <a:spcPct val="0"/>
              </a:spcBef>
              <a:defRPr/>
            </a:pPr>
            <a:r>
              <a:rPr lang="en-US" sz="3200" dirty="0">
                <a:solidFill>
                  <a:schemeClr val="hlink"/>
                </a:solidFill>
                <a:latin typeface="Times New Roman" pitchFamily="18" charset="0"/>
                <a:cs typeface="Times New Roman" pitchFamily="18" charset="0"/>
              </a:rPr>
              <a:t>Flow Control and error control </a:t>
            </a:r>
            <a:endParaRPr lang="en-US" sz="3200" dirty="0">
              <a:latin typeface="Times New Roman" pitchFamily="18" charset="0"/>
              <a:cs typeface="Times New Roman" pitchFamily="18" charset="0"/>
            </a:endParaRPr>
          </a:p>
          <a:p>
            <a:pPr lvl="0">
              <a:spcBef>
                <a:spcPct val="0"/>
              </a:spcBef>
              <a:defRPr/>
            </a:pPr>
            <a:r>
              <a:rPr lang="en-US" sz="3200" dirty="0">
                <a:solidFill>
                  <a:schemeClr val="hlink"/>
                </a:solidFill>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FB670F2E-8092-422B-B5DF-FD73A0858AE0}"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124</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a:xfrm>
            <a:off x="4648200" y="6356350"/>
            <a:ext cx="3162312"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rrowheads="1"/>
          </p:cNvPicPr>
          <p:nvPr/>
        </p:nvPicPr>
        <p:blipFill>
          <a:blip r:embed="rId2" cstate="print"/>
          <a:srcRect/>
          <a:stretch>
            <a:fillRect/>
          </a:stretch>
        </p:blipFill>
        <p:spPr bwMode="auto">
          <a:xfrm>
            <a:off x="2082800" y="1135064"/>
            <a:ext cx="7785100" cy="5083175"/>
          </a:xfrm>
          <a:prstGeom prst="rect">
            <a:avLst/>
          </a:prstGeom>
          <a:noFill/>
          <a:ln w="12700">
            <a:noFill/>
            <a:miter lim="800000"/>
            <a:headEnd/>
            <a:tailEnd/>
          </a:ln>
        </p:spPr>
      </p:pic>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endParaRPr lang="en-US" sz="3200" dirty="0">
              <a:solidFill>
                <a:schemeClr val="hlink"/>
              </a:solidFill>
              <a:latin typeface="Times New Roman" pitchFamily="18" charset="0"/>
              <a:cs typeface="Times New Roman" pitchFamily="18" charset="0"/>
            </a:endParaRPr>
          </a:p>
          <a:p>
            <a:pPr>
              <a:spcBef>
                <a:spcPct val="0"/>
              </a:spcBef>
              <a:defRPr/>
            </a:pPr>
            <a:r>
              <a:rPr lang="en-US" sz="3200" dirty="0">
                <a:solidFill>
                  <a:schemeClr val="hlink"/>
                </a:solidFill>
                <a:latin typeface="Times New Roman" pitchFamily="18" charset="0"/>
                <a:cs typeface="Times New Roman" pitchFamily="18" charset="0"/>
              </a:rPr>
              <a:t>Flow Control and error control </a:t>
            </a:r>
            <a:endParaRPr lang="en-US" sz="3200" dirty="0">
              <a:latin typeface="Times New Roman" pitchFamily="18" charset="0"/>
              <a:cs typeface="Times New Roman" pitchFamily="18" charset="0"/>
            </a:endParaRPr>
          </a:p>
          <a:p>
            <a:pPr lvl="0">
              <a:spcBef>
                <a:spcPct val="0"/>
              </a:spcBef>
              <a:defRPr/>
            </a:pPr>
            <a:r>
              <a:rPr lang="en-US" sz="3200" dirty="0">
                <a:solidFill>
                  <a:schemeClr val="hlink"/>
                </a:solidFill>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8F27B138-6585-4674-ACD9-C34D5A80CE3D}"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125</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a:xfrm>
            <a:off x="4648200" y="6356350"/>
            <a:ext cx="3376626"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209800" y="685800"/>
            <a:ext cx="7772400" cy="2438400"/>
          </a:xfrm>
          <a:noFill/>
          <a:ln/>
        </p:spPr>
        <p:txBody>
          <a:bodyPr/>
          <a:lstStyle/>
          <a:p>
            <a:br>
              <a:rPr lang="en-US" dirty="0">
                <a:latin typeface="Times New Roman" pitchFamily="18" charset="0"/>
                <a:cs typeface="Times New Roman" pitchFamily="18" charset="0"/>
              </a:rPr>
            </a:br>
            <a:endParaRPr lang="en-US" sz="5400" dirty="0">
              <a:solidFill>
                <a:schemeClr val="hlink"/>
              </a:solidFill>
            </a:endParaRPr>
          </a:p>
        </p:txBody>
      </p:sp>
      <p:sp>
        <p:nvSpPr>
          <p:cNvPr id="4099" name="Rectangle 3"/>
          <p:cNvSpPr>
            <a:spLocks noGrp="1" noChangeArrowheads="1"/>
          </p:cNvSpPr>
          <p:nvPr>
            <p:ph type="body" sz="half" idx="1"/>
          </p:nvPr>
        </p:nvSpPr>
        <p:spPr>
          <a:xfrm>
            <a:off x="2063552" y="3212976"/>
            <a:ext cx="7772400" cy="1828800"/>
          </a:xfrm>
          <a:noFill/>
          <a:ln/>
        </p:spPr>
        <p:txBody>
          <a:bodyPr>
            <a:normAutofit/>
          </a:bodyPr>
          <a:lstStyle/>
          <a:p>
            <a:r>
              <a:rPr lang="en-US" sz="2400" b="1" dirty="0">
                <a:solidFill>
                  <a:schemeClr val="accent2"/>
                </a:solidFill>
              </a:rPr>
              <a:t>Types of Errors</a:t>
            </a:r>
          </a:p>
          <a:p>
            <a:r>
              <a:rPr lang="en-US" sz="2400" b="1" dirty="0">
                <a:solidFill>
                  <a:schemeClr val="accent2"/>
                </a:solidFill>
              </a:rPr>
              <a:t>Detection</a:t>
            </a:r>
          </a:p>
          <a:p>
            <a:r>
              <a:rPr lang="en-US" sz="2400" b="1" dirty="0">
                <a:solidFill>
                  <a:schemeClr val="accent2"/>
                </a:solidFill>
              </a:rPr>
              <a:t>Correction</a:t>
            </a:r>
          </a:p>
        </p:txBody>
      </p:sp>
      <p:sp>
        <p:nvSpPr>
          <p:cNvPr id="6"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latin typeface="Times New Roman" pitchFamily="18" charset="0"/>
                <a:cs typeface="Times New Roman" pitchFamily="18" charset="0"/>
              </a:rPr>
              <a:t>Error Detection and Correction</a:t>
            </a:r>
            <a:endParaRPr lang="en-US" sz="3200" dirty="0">
              <a:latin typeface="Times New Roman" pitchFamily="18" charset="0"/>
              <a:cs typeface="Times New Roman" pitchFamily="18" charset="0"/>
            </a:endParaRPr>
          </a:p>
        </p:txBody>
      </p:sp>
      <p:sp>
        <p:nvSpPr>
          <p:cNvPr id="8" name="TextBox 8"/>
          <p:cNvSpPr txBox="1"/>
          <p:nvPr/>
        </p:nvSpPr>
        <p:spPr>
          <a:xfrm>
            <a:off x="2639616" y="1196752"/>
            <a:ext cx="770485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latin typeface="Times New Roman" pitchFamily="18" charset="0"/>
                <a:cs typeface="Times New Roman" pitchFamily="18" charset="0"/>
              </a:rPr>
              <a:t>Objective</a:t>
            </a:r>
            <a:r>
              <a:rPr lang="en-US" dirty="0">
                <a:latin typeface="Times New Roman" pitchFamily="18" charset="0"/>
                <a:cs typeface="Times New Roman" pitchFamily="18" charset="0"/>
              </a:rPr>
              <a:t>: Study about basic concept of Error detection and correction methods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strips(downLeft)">
                                      <p:cBhvr>
                                        <p:cTn id="7" dur="500"/>
                                        <p:tgtEl>
                                          <p:spTgt spid="4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4099">
                                            <p:txEl>
                                              <p:pRg st="1" end="1"/>
                                            </p:txEl>
                                          </p:spTgt>
                                        </p:tgtEl>
                                        <p:attrNameLst>
                                          <p:attrName>style.visibility</p:attrName>
                                        </p:attrNameLst>
                                      </p:cBhvr>
                                      <p:to>
                                        <p:strVal val="visible"/>
                                      </p:to>
                                    </p:set>
                                    <p:animEffect transition="in" filter="strips(downLeft)">
                                      <p:cBhvr>
                                        <p:cTn id="12" dur="500"/>
                                        <p:tgtEl>
                                          <p:spTgt spid="40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4099">
                                            <p:txEl>
                                              <p:pRg st="2" end="2"/>
                                            </p:txEl>
                                          </p:spTgt>
                                        </p:tgtEl>
                                        <p:attrNameLst>
                                          <p:attrName>style.visibility</p:attrName>
                                        </p:attrNameLst>
                                      </p:cBhvr>
                                      <p:to>
                                        <p:strVal val="visible"/>
                                      </p:to>
                                    </p:set>
                                    <p:animEffect transition="in" filter="strips(downLeft)">
                                      <p:cBhvr>
                                        <p:cTn id="17" dur="500"/>
                                        <p:tgtEl>
                                          <p:spTgt spid="40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rrowheads="1"/>
          </p:cNvPicPr>
          <p:nvPr/>
        </p:nvPicPr>
        <p:blipFill>
          <a:blip r:embed="rId2" cstate="print"/>
          <a:srcRect/>
          <a:stretch>
            <a:fillRect/>
          </a:stretch>
        </p:blipFill>
        <p:spPr bwMode="auto">
          <a:xfrm>
            <a:off x="1871664" y="2260600"/>
            <a:ext cx="8435975" cy="2438400"/>
          </a:xfrm>
          <a:prstGeom prst="rect">
            <a:avLst/>
          </a:prstGeom>
          <a:noFill/>
          <a:ln w="12700">
            <a:noFill/>
            <a:miter lim="800000"/>
            <a:headEnd/>
            <a:tailEnd/>
          </a:ln>
          <a:effectLst/>
        </p:spPr>
      </p:pic>
      <p:sp>
        <p:nvSpPr>
          <p:cNvPr id="6"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latin typeface="Times New Roman" pitchFamily="18" charset="0"/>
                <a:cs typeface="Times New Roman" pitchFamily="18" charset="0"/>
              </a:rPr>
              <a:t>Error Detection and Correction</a:t>
            </a:r>
            <a:endParaRPr lang="en-US" sz="3200" dirty="0">
              <a:latin typeface="Times New Roman" pitchFamily="18" charset="0"/>
              <a:cs typeface="Times New Roman" pitchFamily="18" charset="0"/>
            </a:endParaRPr>
          </a:p>
        </p:txBody>
      </p:sp>
      <p:sp>
        <p:nvSpPr>
          <p:cNvPr id="8" name="Date Placeholder 7"/>
          <p:cNvSpPr>
            <a:spLocks noGrp="1"/>
          </p:cNvSpPr>
          <p:nvPr>
            <p:ph type="dt" sz="half" idx="10"/>
          </p:nvPr>
        </p:nvSpPr>
        <p:spPr/>
        <p:txBody>
          <a:bodyPr/>
          <a:lstStyle/>
          <a:p>
            <a:fld id="{5B37A294-1AC6-4752-A241-8D164689BE9D}"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127</a:t>
            </a:fld>
            <a:endParaRPr lang="en-US">
              <a:latin typeface="Times New Roman" pitchFamily="18" charset="0"/>
              <a:cs typeface="Times New Roman" pitchFamily="18" charset="0"/>
            </a:endParaRPr>
          </a:p>
        </p:txBody>
      </p:sp>
      <p:sp>
        <p:nvSpPr>
          <p:cNvPr id="10" name="Footer Placeholder 9"/>
          <p:cNvSpPr>
            <a:spLocks noGrp="1"/>
          </p:cNvSpPr>
          <p:nvPr>
            <p:ph type="ftr" sz="quarter" idx="11"/>
          </p:nvPr>
        </p:nvSpPr>
        <p:spPr>
          <a:xfrm>
            <a:off x="4648200" y="6356350"/>
            <a:ext cx="3305188"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a:blip r:embed="rId2" cstate="print"/>
          <a:srcRect/>
          <a:stretch>
            <a:fillRect/>
          </a:stretch>
        </p:blipFill>
        <p:spPr bwMode="auto">
          <a:xfrm>
            <a:off x="1800226" y="2522539"/>
            <a:ext cx="8577263" cy="1900237"/>
          </a:xfrm>
          <a:prstGeom prst="rect">
            <a:avLst/>
          </a:prstGeom>
          <a:noFill/>
          <a:ln w="12700">
            <a:noFill/>
            <a:miter lim="800000"/>
            <a:headEnd/>
            <a:tailEnd/>
          </a:ln>
          <a:effectLst/>
        </p:spPr>
      </p:pic>
      <p:sp>
        <p:nvSpPr>
          <p:cNvPr id="6147" name="Rectangle 3"/>
          <p:cNvSpPr>
            <a:spLocks noChangeArrowheads="1"/>
          </p:cNvSpPr>
          <p:nvPr/>
        </p:nvSpPr>
        <p:spPr bwMode="auto">
          <a:xfrm>
            <a:off x="4310050" y="1268401"/>
            <a:ext cx="2217788"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0279F"/>
                </a:solidFill>
                <a:latin typeface="Times New Roman" pitchFamily="18" charset="0"/>
                <a:cs typeface="Times New Roman" pitchFamily="18" charset="0"/>
              </a:rPr>
              <a:t>Single-bit error</a:t>
            </a:r>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latin typeface="Times New Roman" pitchFamily="18" charset="0"/>
                <a:cs typeface="Times New Roman" pitchFamily="18" charset="0"/>
              </a:rPr>
              <a:t>Error Detection and Correction</a:t>
            </a:r>
            <a:endParaRPr lang="en-US" sz="32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920E67F7-7E23-4936-A8C0-CD9D50F7A79A}"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128</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a:xfrm>
            <a:off x="4648200" y="6356351"/>
            <a:ext cx="3662378" cy="28736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rrowheads="1"/>
          </p:cNvPicPr>
          <p:nvPr/>
        </p:nvPicPr>
        <p:blipFill>
          <a:blip r:embed="rId2" cstate="print"/>
          <a:srcRect/>
          <a:stretch>
            <a:fillRect/>
          </a:stretch>
        </p:blipFill>
        <p:spPr bwMode="auto">
          <a:xfrm>
            <a:off x="1733551" y="2471746"/>
            <a:ext cx="8709025" cy="2100263"/>
          </a:xfrm>
          <a:prstGeom prst="rect">
            <a:avLst/>
          </a:prstGeom>
          <a:noFill/>
          <a:ln w="12700">
            <a:noFill/>
            <a:miter lim="800000"/>
            <a:headEnd/>
            <a:tailEnd/>
          </a:ln>
          <a:effectLst/>
        </p:spPr>
      </p:pic>
      <p:sp>
        <p:nvSpPr>
          <p:cNvPr id="7171" name="Rectangle 3"/>
          <p:cNvSpPr>
            <a:spLocks noChangeArrowheads="1"/>
          </p:cNvSpPr>
          <p:nvPr/>
        </p:nvSpPr>
        <p:spPr bwMode="auto">
          <a:xfrm>
            <a:off x="4167174" y="714356"/>
            <a:ext cx="2541594"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Multiple-bit error</a:t>
            </a:r>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latin typeface="Times New Roman" pitchFamily="18" charset="0"/>
                <a:cs typeface="Times New Roman" pitchFamily="18" charset="0"/>
              </a:rPr>
              <a:t>Error Detection and Correction</a:t>
            </a:r>
            <a:endParaRPr lang="en-US" sz="32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AF2AA265-CDED-4309-B8C8-FD543CDA52BA}"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129</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a:xfrm>
            <a:off x="4648200" y="6356350"/>
            <a:ext cx="3590940"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AEB576FF-224E-4BD9-A162-050B3BCDA947}" type="datetime1">
              <a:rPr lang="en-US" smtClean="0"/>
              <a:t>9/24/2024</a:t>
            </a:fld>
            <a:endParaRPr lang="en-US"/>
          </a:p>
        </p:txBody>
      </p:sp>
      <p:sp>
        <p:nvSpPr>
          <p:cNvPr id="6" name="Slide Number Placeholder 5"/>
          <p:cNvSpPr>
            <a:spLocks noGrp="1"/>
          </p:cNvSpPr>
          <p:nvPr>
            <p:ph type="sldNum" sz="quarter" idx="12"/>
          </p:nvPr>
        </p:nvSpPr>
        <p:spPr/>
        <p:txBody>
          <a:bodyPr/>
          <a:lstStyle/>
          <a:p>
            <a:pPr>
              <a:defRPr/>
            </a:pPr>
            <a:fld id="{44BDD3D2-7B9F-41C7-AD54-1824134E404E}" type="slidenum">
              <a:rPr lang="en-US"/>
              <a:pPr>
                <a:defRPr/>
              </a:pPr>
              <a:t>13</a:t>
            </a:fld>
            <a:endParaRPr lang="en-US"/>
          </a:p>
        </p:txBody>
      </p:sp>
      <p:sp>
        <p:nvSpPr>
          <p:cNvPr id="7"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End semester Question paper templates</a:t>
            </a:r>
          </a:p>
        </p:txBody>
      </p:sp>
      <p:sp>
        <p:nvSpPr>
          <p:cNvPr id="8" name="Footer Placeholder 12"/>
          <p:cNvSpPr>
            <a:spLocks noGrp="1"/>
          </p:cNvSpPr>
          <p:nvPr>
            <p:ph type="ftr" sz="quarter" idx="11"/>
          </p:nvPr>
        </p:nvSpPr>
        <p:spPr>
          <a:xfrm>
            <a:off x="3810000" y="6248401"/>
            <a:ext cx="5029200" cy="365125"/>
          </a:xfrm>
        </p:spPr>
        <p:txBody>
          <a:bodyPr/>
          <a:lstStyle/>
          <a:p>
            <a:pPr>
              <a:defRPr/>
            </a:pPr>
            <a:r>
              <a:rPr lang="en-US" dirty="0"/>
              <a:t>Ms. Ibtesaam Rais                    ACSE0502                   CN                        1</a:t>
            </a:r>
          </a:p>
        </p:txBody>
      </p:sp>
      <p:sp>
        <p:nvSpPr>
          <p:cNvPr id="47110" name="AutoShape 10" descr="Accreditation Process under OBE {POs} - ppt download"/>
          <p:cNvSpPr>
            <a:spLocks noChangeAspect="1" noChangeArrowheads="1"/>
          </p:cNvSpPr>
          <p:nvPr/>
        </p:nvSpPr>
        <p:spPr bwMode="auto">
          <a:xfrm>
            <a:off x="1679575" y="-144463"/>
            <a:ext cx="304800" cy="304801"/>
          </a:xfrm>
          <a:prstGeom prst="rect">
            <a:avLst/>
          </a:prstGeom>
          <a:noFill/>
          <a:ln w="9525">
            <a:noFill/>
            <a:miter lim="800000"/>
            <a:headEnd/>
            <a:tailEnd/>
          </a:ln>
        </p:spPr>
        <p:txBody>
          <a:bodyPr/>
          <a:lstStyle/>
          <a:p>
            <a:endParaRPr lang="en-US"/>
          </a:p>
        </p:txBody>
      </p:sp>
      <p:pic>
        <p:nvPicPr>
          <p:cNvPr id="2" name="Content Placeholder 7">
            <a:extLst>
              <a:ext uri="{FF2B5EF4-FFF2-40B4-BE49-F238E27FC236}">
                <a16:creationId xmlns:a16="http://schemas.microsoft.com/office/drawing/2014/main" id="{8182160D-E068-C6F5-3382-4BB76840FFA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1766" y="762000"/>
            <a:ext cx="5925268" cy="2667000"/>
          </a:xfrm>
          <a:prstGeom prst="rect">
            <a:avLst/>
          </a:prstGeom>
          <a:noFill/>
          <a:ln w="3175">
            <a:solidFill>
              <a:schemeClr val="tx1"/>
            </a:solidFill>
          </a:ln>
        </p:spPr>
      </p:pic>
      <p:pic>
        <p:nvPicPr>
          <p:cNvPr id="3" name="Content Placeholder 8">
            <a:extLst>
              <a:ext uri="{FF2B5EF4-FFF2-40B4-BE49-F238E27FC236}">
                <a16:creationId xmlns:a16="http://schemas.microsoft.com/office/drawing/2014/main" id="{8A2B463F-D9AD-46BF-19A5-895CD35146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1767" y="3429000"/>
            <a:ext cx="5925268" cy="2667000"/>
          </a:xfrm>
          <a:prstGeom prst="rect">
            <a:avLst/>
          </a:prstGeom>
          <a:noFill/>
          <a:ln w="3175">
            <a:solidFill>
              <a:schemeClr val="tx1"/>
            </a:solidFill>
          </a:ln>
        </p:spPr>
      </p:pic>
      <p:pic>
        <p:nvPicPr>
          <p:cNvPr id="5" name="Content Placeholder 10">
            <a:extLst>
              <a:ext uri="{FF2B5EF4-FFF2-40B4-BE49-F238E27FC236}">
                <a16:creationId xmlns:a16="http://schemas.microsoft.com/office/drawing/2014/main" id="{002B1530-20BF-B7F7-EF37-1171C57E4F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17034" y="685800"/>
            <a:ext cx="5774966" cy="1600200"/>
          </a:xfrm>
          <a:prstGeom prst="rect">
            <a:avLst/>
          </a:prstGeom>
          <a:noFill/>
          <a:ln w="3175">
            <a:solidFill>
              <a:schemeClr val="tx1"/>
            </a:solidFill>
          </a:ln>
        </p:spPr>
      </p:pic>
      <p:pic>
        <p:nvPicPr>
          <p:cNvPr id="11" name="Content Placeholder 12">
            <a:extLst>
              <a:ext uri="{FF2B5EF4-FFF2-40B4-BE49-F238E27FC236}">
                <a16:creationId xmlns:a16="http://schemas.microsoft.com/office/drawing/2014/main" id="{E993012A-EDAF-7C2C-DCD2-248984D4DBF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24145" y="2319528"/>
            <a:ext cx="5774966" cy="1600200"/>
          </a:xfrm>
          <a:prstGeom prst="rect">
            <a:avLst/>
          </a:prstGeom>
          <a:noFill/>
          <a:ln w="3175">
            <a:solidFill>
              <a:schemeClr val="tx1"/>
            </a:solidFill>
          </a:ln>
        </p:spPr>
      </p:pic>
      <p:pic>
        <p:nvPicPr>
          <p:cNvPr id="12" name="Picture 11">
            <a:extLst>
              <a:ext uri="{FF2B5EF4-FFF2-40B4-BE49-F238E27FC236}">
                <a16:creationId xmlns:a16="http://schemas.microsoft.com/office/drawing/2014/main" id="{031EDB2B-0257-33BF-30FC-729DA913AFBA}"/>
              </a:ext>
            </a:extLst>
          </p:cNvPr>
          <p:cNvPicPr>
            <a:picLocks noChangeAspect="1"/>
          </p:cNvPicPr>
          <p:nvPr/>
        </p:nvPicPr>
        <p:blipFill>
          <a:blip r:embed="rId6"/>
          <a:stretch>
            <a:fillRect/>
          </a:stretch>
        </p:blipFill>
        <p:spPr>
          <a:xfrm>
            <a:off x="6417034" y="3886047"/>
            <a:ext cx="5774966" cy="2971953"/>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rrowheads="1"/>
          </p:cNvPicPr>
          <p:nvPr/>
        </p:nvPicPr>
        <p:blipFill>
          <a:blip r:embed="rId2" cstate="print"/>
          <a:srcRect/>
          <a:stretch>
            <a:fillRect/>
          </a:stretch>
        </p:blipFill>
        <p:spPr bwMode="auto">
          <a:xfrm>
            <a:off x="2286000" y="1955800"/>
            <a:ext cx="7632700" cy="3073400"/>
          </a:xfrm>
          <a:prstGeom prst="rect">
            <a:avLst/>
          </a:prstGeom>
          <a:noFill/>
          <a:ln w="12700">
            <a:noFill/>
            <a:miter lim="800000"/>
            <a:headEnd/>
            <a:tailEnd/>
          </a:ln>
          <a:effectLst/>
        </p:spPr>
      </p:pic>
      <p:sp>
        <p:nvSpPr>
          <p:cNvPr id="8195" name="Rectangle 3"/>
          <p:cNvSpPr>
            <a:spLocks noChangeArrowheads="1"/>
          </p:cNvSpPr>
          <p:nvPr/>
        </p:nvSpPr>
        <p:spPr bwMode="auto">
          <a:xfrm>
            <a:off x="4881555" y="642918"/>
            <a:ext cx="1688797"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0279F"/>
                </a:solidFill>
                <a:latin typeface="Times New Roman" pitchFamily="18" charset="0"/>
                <a:cs typeface="Times New Roman" pitchFamily="18" charset="0"/>
              </a:rPr>
              <a:t>Burst error</a:t>
            </a:r>
          </a:p>
        </p:txBody>
      </p:sp>
      <p:sp>
        <p:nvSpPr>
          <p:cNvPr id="7" name="Title 1"/>
          <p:cNvSpPr txBox="1">
            <a:spLocks/>
          </p:cNvSpPr>
          <p:nvPr/>
        </p:nvSpPr>
        <p:spPr>
          <a:xfrm>
            <a:off x="2895600" y="2855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latin typeface="Times New Roman" pitchFamily="18" charset="0"/>
                <a:cs typeface="Times New Roman" pitchFamily="18" charset="0"/>
              </a:rPr>
              <a:t>Error Detection and Correction</a:t>
            </a:r>
            <a:endParaRPr lang="en-US" sz="32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2CF9792C-1D16-476F-B368-DDBCD85DF60C}"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130</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a:xfrm>
            <a:off x="4648200" y="6356350"/>
            <a:ext cx="3162312"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rrowheads="1"/>
          </p:cNvPicPr>
          <p:nvPr/>
        </p:nvPicPr>
        <p:blipFill>
          <a:blip r:embed="rId2" cstate="print"/>
          <a:srcRect/>
          <a:stretch>
            <a:fillRect/>
          </a:stretch>
        </p:blipFill>
        <p:spPr bwMode="auto">
          <a:xfrm>
            <a:off x="2141538" y="1214456"/>
            <a:ext cx="7740650" cy="4786312"/>
          </a:xfrm>
          <a:prstGeom prst="rect">
            <a:avLst/>
          </a:prstGeom>
          <a:noFill/>
          <a:ln w="12700">
            <a:noFill/>
            <a:miter lim="800000"/>
            <a:headEnd/>
            <a:tailEnd/>
          </a:ln>
          <a:effectLst/>
        </p:spPr>
      </p:pic>
      <p:sp>
        <p:nvSpPr>
          <p:cNvPr id="9219" name="Rectangle 3"/>
          <p:cNvSpPr>
            <a:spLocks noChangeArrowheads="1"/>
          </p:cNvSpPr>
          <p:nvPr/>
        </p:nvSpPr>
        <p:spPr bwMode="auto">
          <a:xfrm>
            <a:off x="4952992" y="642918"/>
            <a:ext cx="1843454"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Redundancy</a:t>
            </a:r>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rPr>
              <a:t>Error Detection and Correction</a:t>
            </a:r>
            <a:endParaRPr lang="en-US" sz="3200" dirty="0"/>
          </a:p>
        </p:txBody>
      </p:sp>
      <p:sp>
        <p:nvSpPr>
          <p:cNvPr id="9" name="Date Placeholder 8"/>
          <p:cNvSpPr>
            <a:spLocks noGrp="1"/>
          </p:cNvSpPr>
          <p:nvPr>
            <p:ph type="dt" sz="half" idx="10"/>
          </p:nvPr>
        </p:nvSpPr>
        <p:spPr/>
        <p:txBody>
          <a:bodyPr/>
          <a:lstStyle/>
          <a:p>
            <a:fld id="{4CFD2D08-DD18-410A-9392-733F800FB7D2}" type="datetime1">
              <a:rPr lang="en-US" smtClean="0"/>
              <a:t>9/24/2024</a:t>
            </a:fld>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131</a:t>
            </a:fld>
            <a:endParaRPr lang="en-US"/>
          </a:p>
        </p:txBody>
      </p:sp>
      <p:sp>
        <p:nvSpPr>
          <p:cNvPr id="11" name="Footer Placeholder 10"/>
          <p:cNvSpPr>
            <a:spLocks noGrp="1"/>
          </p:cNvSpPr>
          <p:nvPr>
            <p:ph type="ftr" sz="quarter" idx="11"/>
          </p:nvPr>
        </p:nvSpPr>
        <p:spPr/>
        <p:txBody>
          <a:bodyPr/>
          <a:lstStyle/>
          <a:p>
            <a:r>
              <a:rPr lang="en-IN" dirty="0"/>
              <a:t>Ms. Ibtesaam Rais          ACSE502                  CN                UNIT 2</a:t>
            </a:r>
            <a:endParaRPr lang="en-US" dirty="0"/>
          </a:p>
        </p:txBody>
      </p:sp>
      <p:sp>
        <p:nvSpPr>
          <p:cNvPr id="12"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latin typeface="Times New Roman" pitchFamily="18" charset="0"/>
                <a:cs typeface="Times New Roman" pitchFamily="18" charset="0"/>
              </a:rPr>
              <a:t>Error Detection and Correction</a:t>
            </a:r>
            <a:endParaRPr lang="en-US" sz="3200" dirty="0">
              <a:latin typeface="Times New Roman" pitchFamily="18" charset="0"/>
              <a:cs typeface="Times New Roman" pitchFamily="18" charset="0"/>
            </a:endParaRPr>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rrowheads="1"/>
          </p:cNvPicPr>
          <p:nvPr/>
        </p:nvPicPr>
        <p:blipFill>
          <a:blip r:embed="rId2" cstate="print"/>
          <a:srcRect/>
          <a:stretch>
            <a:fillRect/>
          </a:stretch>
        </p:blipFill>
        <p:spPr bwMode="auto">
          <a:xfrm>
            <a:off x="1898650" y="2711450"/>
            <a:ext cx="8364538" cy="1506538"/>
          </a:xfrm>
          <a:prstGeom prst="rect">
            <a:avLst/>
          </a:prstGeom>
          <a:noFill/>
          <a:ln w="12700">
            <a:noFill/>
            <a:miter lim="800000"/>
            <a:headEnd/>
            <a:tailEnd/>
          </a:ln>
          <a:effectLst/>
        </p:spPr>
      </p:pic>
      <p:sp>
        <p:nvSpPr>
          <p:cNvPr id="6"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rPr>
              <a:t>Error Detection and Correction</a:t>
            </a:r>
            <a:endParaRPr lang="en-US" sz="3200" dirty="0"/>
          </a:p>
        </p:txBody>
      </p:sp>
      <p:sp>
        <p:nvSpPr>
          <p:cNvPr id="8" name="Date Placeholder 7"/>
          <p:cNvSpPr>
            <a:spLocks noGrp="1"/>
          </p:cNvSpPr>
          <p:nvPr>
            <p:ph type="dt" sz="half" idx="10"/>
          </p:nvPr>
        </p:nvSpPr>
        <p:spPr/>
        <p:txBody>
          <a:bodyPr/>
          <a:lstStyle/>
          <a:p>
            <a:fld id="{ABDC7F41-994B-44F4-86E4-A29431E46FF4}" type="datetime1">
              <a:rPr lang="en-US" smtClean="0"/>
              <a:t>9/24/2024</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132</a:t>
            </a:fld>
            <a:endParaRPr lang="en-US"/>
          </a:p>
        </p:txBody>
      </p:sp>
      <p:sp>
        <p:nvSpPr>
          <p:cNvPr id="10" name="Footer Placeholder 9"/>
          <p:cNvSpPr>
            <a:spLocks noGrp="1"/>
          </p:cNvSpPr>
          <p:nvPr>
            <p:ph type="ftr" sz="quarter" idx="11"/>
          </p:nvPr>
        </p:nvSpPr>
        <p:spPr/>
        <p:txBody>
          <a:bodyPr/>
          <a:lstStyle/>
          <a:p>
            <a:r>
              <a:rPr lang="en-IN" dirty="0"/>
              <a:t>Ms. Ibtesaam Rais          ACSE502                  CN                UNIT 2</a:t>
            </a:r>
            <a:endParaRPr lang="en-US" dirty="0"/>
          </a:p>
        </p:txBody>
      </p:sp>
      <p:sp>
        <p:nvSpPr>
          <p:cNvPr id="11"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latin typeface="Times New Roman" pitchFamily="18" charset="0"/>
                <a:cs typeface="Times New Roman" pitchFamily="18" charset="0"/>
              </a:rPr>
              <a:t>Error Detection and Correction</a:t>
            </a:r>
            <a:endParaRPr lang="en-US" sz="3200" dirty="0">
              <a:latin typeface="Times New Roman" pitchFamily="18" charset="0"/>
              <a:cs typeface="Times New Roman" pitchFamily="18" charset="0"/>
            </a:endParaRP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rrowheads="1"/>
          </p:cNvPicPr>
          <p:nvPr/>
        </p:nvPicPr>
        <p:blipFill>
          <a:blip r:embed="rId2" cstate="print"/>
          <a:srcRect/>
          <a:stretch>
            <a:fillRect/>
          </a:stretch>
        </p:blipFill>
        <p:spPr bwMode="auto">
          <a:xfrm>
            <a:off x="1825625" y="1425596"/>
            <a:ext cx="8377238" cy="4932362"/>
          </a:xfrm>
          <a:prstGeom prst="rect">
            <a:avLst/>
          </a:prstGeom>
          <a:noFill/>
          <a:ln w="12700">
            <a:noFill/>
            <a:miter lim="800000"/>
            <a:headEnd/>
            <a:tailEnd/>
          </a:ln>
          <a:effectLst/>
        </p:spPr>
      </p:pic>
      <p:sp>
        <p:nvSpPr>
          <p:cNvPr id="11267" name="Rectangle 3"/>
          <p:cNvSpPr>
            <a:spLocks noChangeArrowheads="1"/>
          </p:cNvSpPr>
          <p:nvPr/>
        </p:nvSpPr>
        <p:spPr bwMode="auto">
          <a:xfrm>
            <a:off x="5524496" y="785794"/>
            <a:ext cx="851196"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0279F"/>
                </a:solidFill>
                <a:latin typeface="Times New Roman" pitchFamily="18" charset="0"/>
                <a:cs typeface="Times New Roman" pitchFamily="18" charset="0"/>
              </a:rPr>
              <a:t>VRC</a:t>
            </a:r>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rPr>
              <a:t>Error Detection and Correction</a:t>
            </a:r>
            <a:endParaRPr lang="en-US" sz="3200" dirty="0"/>
          </a:p>
        </p:txBody>
      </p:sp>
      <p:sp>
        <p:nvSpPr>
          <p:cNvPr id="9" name="Date Placeholder 8"/>
          <p:cNvSpPr>
            <a:spLocks noGrp="1"/>
          </p:cNvSpPr>
          <p:nvPr>
            <p:ph type="dt" sz="half" idx="10"/>
          </p:nvPr>
        </p:nvSpPr>
        <p:spPr/>
        <p:txBody>
          <a:bodyPr/>
          <a:lstStyle/>
          <a:p>
            <a:fld id="{5B6EF352-1806-49AF-ACB9-F6167BAE993F}" type="datetime1">
              <a:rPr lang="en-US" smtClean="0"/>
              <a:t>9/24/2024</a:t>
            </a:fld>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133</a:t>
            </a:fld>
            <a:endParaRPr lang="en-US"/>
          </a:p>
        </p:txBody>
      </p:sp>
      <p:sp>
        <p:nvSpPr>
          <p:cNvPr id="11" name="Footer Placeholder 10"/>
          <p:cNvSpPr>
            <a:spLocks noGrp="1"/>
          </p:cNvSpPr>
          <p:nvPr>
            <p:ph type="ftr" sz="quarter" idx="11"/>
          </p:nvPr>
        </p:nvSpPr>
        <p:spPr/>
        <p:txBody>
          <a:bodyPr/>
          <a:lstStyle/>
          <a:p>
            <a:r>
              <a:rPr lang="en-IN" dirty="0"/>
              <a:t>Ms. Ibtesaam Rais          ACSE502                  CN                UNIT 2</a:t>
            </a:r>
            <a:endParaRPr lang="en-US" dirty="0"/>
          </a:p>
        </p:txBody>
      </p:sp>
      <p:sp>
        <p:nvSpPr>
          <p:cNvPr id="12"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latin typeface="Times New Roman" pitchFamily="18" charset="0"/>
                <a:cs typeface="Times New Roman" pitchFamily="18" charset="0"/>
              </a:rPr>
              <a:t>Error Detection and Correction</a:t>
            </a:r>
            <a:endParaRPr lang="en-US" sz="3200" dirty="0">
              <a:latin typeface="Times New Roman" pitchFamily="18" charset="0"/>
              <a:cs typeface="Times New Roman" pitchFamily="18" charset="0"/>
            </a:endParaRP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5381621" y="1071546"/>
            <a:ext cx="833563" cy="459100"/>
          </a:xfrm>
          <a:prstGeom prst="rect">
            <a:avLst/>
          </a:prstGeom>
          <a:noFill/>
          <a:ln w="12700">
            <a:noFill/>
            <a:miter lim="800000"/>
            <a:headEnd/>
            <a:tailEnd/>
          </a:ln>
          <a:effectLst/>
        </p:spPr>
        <p:txBody>
          <a:bodyPr wrap="none" lIns="90488" tIns="44450" rIns="90488" bIns="44450">
            <a:spAutoFit/>
          </a:bodyPr>
          <a:lstStyle/>
          <a:p>
            <a:r>
              <a:rPr lang="en-US" sz="2400" b="1">
                <a:solidFill>
                  <a:srgbClr val="00279F"/>
                </a:solidFill>
                <a:latin typeface="Times New Roman" pitchFamily="18" charset="0"/>
                <a:cs typeface="Times New Roman" pitchFamily="18" charset="0"/>
              </a:rPr>
              <a:t>LRC</a:t>
            </a:r>
          </a:p>
        </p:txBody>
      </p:sp>
      <p:pic>
        <p:nvPicPr>
          <p:cNvPr id="12291" name="Picture 3"/>
          <p:cNvPicPr>
            <a:picLocks noChangeArrowheads="1"/>
          </p:cNvPicPr>
          <p:nvPr/>
        </p:nvPicPr>
        <p:blipFill>
          <a:blip r:embed="rId2" cstate="print"/>
          <a:srcRect/>
          <a:stretch>
            <a:fillRect/>
          </a:stretch>
        </p:blipFill>
        <p:spPr bwMode="auto">
          <a:xfrm>
            <a:off x="1714500" y="3016250"/>
            <a:ext cx="8485188" cy="1638300"/>
          </a:xfrm>
          <a:prstGeom prst="rect">
            <a:avLst/>
          </a:prstGeom>
          <a:noFill/>
          <a:ln w="12700">
            <a:noFill/>
            <a:miter lim="800000"/>
            <a:headEnd/>
            <a:tailEnd/>
          </a:ln>
          <a:effectLst/>
        </p:spPr>
      </p:pic>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rPr>
              <a:t>Error Detection</a:t>
            </a:r>
            <a:endParaRPr lang="en-US" sz="3200" dirty="0"/>
          </a:p>
        </p:txBody>
      </p:sp>
      <p:sp>
        <p:nvSpPr>
          <p:cNvPr id="9" name="Date Placeholder 8"/>
          <p:cNvSpPr>
            <a:spLocks noGrp="1"/>
          </p:cNvSpPr>
          <p:nvPr>
            <p:ph type="dt" sz="half" idx="10"/>
          </p:nvPr>
        </p:nvSpPr>
        <p:spPr/>
        <p:txBody>
          <a:bodyPr/>
          <a:lstStyle/>
          <a:p>
            <a:fld id="{5386348B-6043-48ED-8234-7450A978A95D}" type="datetime1">
              <a:rPr lang="en-US" smtClean="0"/>
              <a:t>9/24/2024</a:t>
            </a:fld>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134</a:t>
            </a:fld>
            <a:endParaRPr lang="en-US"/>
          </a:p>
        </p:txBody>
      </p:sp>
      <p:sp>
        <p:nvSpPr>
          <p:cNvPr id="11" name="Footer Placeholder 10"/>
          <p:cNvSpPr>
            <a:spLocks noGrp="1"/>
          </p:cNvSpPr>
          <p:nvPr>
            <p:ph type="ftr" sz="quarter" idx="11"/>
          </p:nvPr>
        </p:nvSpPr>
        <p:spPr/>
        <p:txBody>
          <a:bodyPr/>
          <a:lstStyle/>
          <a:p>
            <a:r>
              <a:rPr lang="en-IN" dirty="0"/>
              <a:t>Ms. Ibtesaam Rais          ACSE502                  CN                UNIT 2</a:t>
            </a:r>
            <a:endParaRPr lang="en-US" dirty="0"/>
          </a:p>
        </p:txBody>
      </p:sp>
      <p:sp>
        <p:nvSpPr>
          <p:cNvPr id="12"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latin typeface="Times New Roman" pitchFamily="18" charset="0"/>
                <a:cs typeface="Times New Roman" pitchFamily="18" charset="0"/>
              </a:rPr>
              <a:t>Error Detection and Correction</a:t>
            </a:r>
            <a:endParaRPr lang="en-US" sz="3200" dirty="0">
              <a:latin typeface="Times New Roman" pitchFamily="18" charset="0"/>
              <a:cs typeface="Times New Roman" pitchFamily="18" charset="0"/>
            </a:endParaRPr>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rrowheads="1"/>
          </p:cNvPicPr>
          <p:nvPr/>
        </p:nvPicPr>
        <p:blipFill>
          <a:blip r:embed="rId2" cstate="print"/>
          <a:srcRect/>
          <a:stretch>
            <a:fillRect/>
          </a:stretch>
        </p:blipFill>
        <p:spPr bwMode="auto">
          <a:xfrm>
            <a:off x="1958976" y="1341439"/>
            <a:ext cx="7980363" cy="4910137"/>
          </a:xfrm>
          <a:prstGeom prst="rect">
            <a:avLst/>
          </a:prstGeom>
          <a:noFill/>
          <a:ln w="12700">
            <a:noFill/>
            <a:miter lim="800000"/>
            <a:headEnd/>
            <a:tailEnd/>
          </a:ln>
          <a:effectLst/>
        </p:spPr>
      </p:pic>
      <p:sp>
        <p:nvSpPr>
          <p:cNvPr id="13315" name="Rectangle 3"/>
          <p:cNvSpPr>
            <a:spLocks noChangeArrowheads="1"/>
          </p:cNvSpPr>
          <p:nvPr/>
        </p:nvSpPr>
        <p:spPr bwMode="auto">
          <a:xfrm>
            <a:off x="6881818" y="857232"/>
            <a:ext cx="1784464"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0279F"/>
                </a:solidFill>
              </a:rPr>
              <a:t>VRC and LRC</a:t>
            </a:r>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rPr>
              <a:t>Error Detection</a:t>
            </a:r>
            <a:endParaRPr lang="en-US" sz="3200" dirty="0"/>
          </a:p>
        </p:txBody>
      </p:sp>
      <p:sp>
        <p:nvSpPr>
          <p:cNvPr id="9" name="Date Placeholder 8"/>
          <p:cNvSpPr>
            <a:spLocks noGrp="1"/>
          </p:cNvSpPr>
          <p:nvPr>
            <p:ph type="dt" sz="half" idx="10"/>
          </p:nvPr>
        </p:nvSpPr>
        <p:spPr/>
        <p:txBody>
          <a:bodyPr/>
          <a:lstStyle/>
          <a:p>
            <a:fld id="{8BEFF6BA-158E-429D-82D8-F6C3B8E3C25E}" type="datetime1">
              <a:rPr lang="en-US" smtClean="0"/>
              <a:t>9/24/2024</a:t>
            </a:fld>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135</a:t>
            </a:fld>
            <a:endParaRPr lang="en-US"/>
          </a:p>
        </p:txBody>
      </p:sp>
      <p:sp>
        <p:nvSpPr>
          <p:cNvPr id="11" name="Footer Placeholder 10"/>
          <p:cNvSpPr>
            <a:spLocks noGrp="1"/>
          </p:cNvSpPr>
          <p:nvPr>
            <p:ph type="ftr" sz="quarter" idx="11"/>
          </p:nvPr>
        </p:nvSpPr>
        <p:spPr/>
        <p:txBody>
          <a:bodyPr/>
          <a:lstStyle/>
          <a:p>
            <a:r>
              <a:rPr lang="en-IN" dirty="0"/>
              <a:t>Ms. Ibtesaam Rais          ACSE502                  CN                UNIT 2</a:t>
            </a:r>
            <a:endParaRPr lang="en-US" dirty="0"/>
          </a:p>
        </p:txBody>
      </p:sp>
      <p:sp>
        <p:nvSpPr>
          <p:cNvPr id="12"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latin typeface="Times New Roman" pitchFamily="18" charset="0"/>
                <a:cs typeface="Times New Roman" pitchFamily="18" charset="0"/>
              </a:rPr>
              <a:t>Error Detection and Correction</a:t>
            </a:r>
            <a:endParaRPr lang="en-US" sz="3200" dirty="0">
              <a:latin typeface="Times New Roman" pitchFamily="18" charset="0"/>
              <a:cs typeface="Times New Roman" pitchFamily="18" charset="0"/>
            </a:endParaRPr>
          </a:p>
        </p:txBody>
      </p:sp>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rrowheads="1"/>
          </p:cNvPicPr>
          <p:nvPr/>
        </p:nvPicPr>
        <p:blipFill>
          <a:blip r:embed="rId2" cstate="print"/>
          <a:srcRect/>
          <a:stretch>
            <a:fillRect/>
          </a:stretch>
        </p:blipFill>
        <p:spPr bwMode="auto">
          <a:xfrm>
            <a:off x="1857376" y="2489201"/>
            <a:ext cx="8450263" cy="3197225"/>
          </a:xfrm>
          <a:prstGeom prst="rect">
            <a:avLst/>
          </a:prstGeom>
          <a:noFill/>
          <a:ln w="12700">
            <a:noFill/>
            <a:miter lim="800000"/>
            <a:headEnd/>
            <a:tailEnd/>
          </a:ln>
          <a:effectLst/>
        </p:spPr>
      </p:pic>
      <p:sp>
        <p:nvSpPr>
          <p:cNvPr id="4099" name="Rectangle 3"/>
          <p:cNvSpPr>
            <a:spLocks noChangeArrowheads="1"/>
          </p:cNvSpPr>
          <p:nvPr/>
        </p:nvSpPr>
        <p:spPr bwMode="auto">
          <a:xfrm>
            <a:off x="3667108" y="1142984"/>
            <a:ext cx="3950378"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0279F"/>
                </a:solidFill>
              </a:rPr>
              <a:t>CRC :cyclic Redundancy check</a:t>
            </a:r>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rPr>
              <a:t>Error Detection</a:t>
            </a:r>
            <a:endParaRPr lang="en-US" sz="3200" dirty="0"/>
          </a:p>
        </p:txBody>
      </p:sp>
      <p:sp>
        <p:nvSpPr>
          <p:cNvPr id="6" name="Date Placeholder 5"/>
          <p:cNvSpPr>
            <a:spLocks noGrp="1"/>
          </p:cNvSpPr>
          <p:nvPr>
            <p:ph type="dt" sz="half" idx="10"/>
          </p:nvPr>
        </p:nvSpPr>
        <p:spPr/>
        <p:txBody>
          <a:bodyPr/>
          <a:lstStyle/>
          <a:p>
            <a:fld id="{D1C3F005-2241-4E35-9DE2-4944E5F5EC23}" type="datetime1">
              <a:rPr lang="en-US" smtClean="0"/>
              <a:t>9/24/2024</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136</a:t>
            </a:fld>
            <a:endParaRPr lang="en-US"/>
          </a:p>
        </p:txBody>
      </p:sp>
      <p:sp>
        <p:nvSpPr>
          <p:cNvPr id="10" name="Footer Placeholder 9"/>
          <p:cNvSpPr>
            <a:spLocks noGrp="1"/>
          </p:cNvSpPr>
          <p:nvPr>
            <p:ph type="ftr" sz="quarter" idx="11"/>
          </p:nvPr>
        </p:nvSpPr>
        <p:spPr/>
        <p:txBody>
          <a:bodyPr/>
          <a:lstStyle/>
          <a:p>
            <a:r>
              <a:rPr lang="en-IN" dirty="0"/>
              <a:t>Ms. Ibtesaam Rais          ACSE502                  CN                UNIT 2</a:t>
            </a:r>
            <a:endParaRPr lang="en-US" dirty="0"/>
          </a:p>
        </p:txBody>
      </p:sp>
      <p:sp>
        <p:nvSpPr>
          <p:cNvPr id="11" name="Title 1"/>
          <p:cNvSpPr txBox="1">
            <a:spLocks/>
          </p:cNvSpPr>
          <p:nvPr/>
        </p:nvSpPr>
        <p:spPr>
          <a:xfrm>
            <a:off x="2881290" y="2855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latin typeface="Times New Roman" pitchFamily="18" charset="0"/>
                <a:cs typeface="Times New Roman" pitchFamily="18" charset="0"/>
              </a:rPr>
              <a:t>Error Detection and Correction</a:t>
            </a:r>
            <a:endParaRPr lang="en-US" sz="3200" dirty="0">
              <a:latin typeface="Times New Roman" pitchFamily="18" charset="0"/>
              <a:cs typeface="Times New Roman" pitchFamily="18" charset="0"/>
            </a:endParaRPr>
          </a:p>
        </p:txBody>
      </p:sp>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rrowheads="1"/>
          </p:cNvPicPr>
          <p:nvPr/>
        </p:nvPicPr>
        <p:blipFill>
          <a:blip r:embed="rId2" cstate="print"/>
          <a:srcRect/>
          <a:stretch>
            <a:fillRect/>
          </a:stretch>
        </p:blipFill>
        <p:spPr bwMode="auto">
          <a:xfrm>
            <a:off x="5667373" y="714357"/>
            <a:ext cx="3522663" cy="5605463"/>
          </a:xfrm>
          <a:prstGeom prst="rect">
            <a:avLst/>
          </a:prstGeom>
          <a:noFill/>
          <a:ln w="12700">
            <a:noFill/>
            <a:miter lim="800000"/>
            <a:headEnd/>
            <a:tailEnd/>
          </a:ln>
          <a:effectLst/>
        </p:spPr>
      </p:pic>
      <p:sp>
        <p:nvSpPr>
          <p:cNvPr id="5123" name="Rectangle 3"/>
          <p:cNvSpPr>
            <a:spLocks noChangeArrowheads="1"/>
          </p:cNvSpPr>
          <p:nvPr/>
        </p:nvSpPr>
        <p:spPr bwMode="auto">
          <a:xfrm>
            <a:off x="2798764" y="3317875"/>
            <a:ext cx="2242603"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0279F"/>
                </a:solidFill>
                <a:latin typeface="Times New Roman" pitchFamily="18" charset="0"/>
                <a:cs typeface="Times New Roman" pitchFamily="18" charset="0"/>
              </a:rPr>
              <a:t>Binary Division</a:t>
            </a:r>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latin typeface="Times New Roman" pitchFamily="18" charset="0"/>
                <a:cs typeface="Times New Roman" pitchFamily="18" charset="0"/>
              </a:rPr>
              <a:t>Error Detection</a:t>
            </a:r>
            <a:endParaRPr lang="en-US" sz="3200" dirty="0">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fld id="{9371A3ED-F262-44C1-8409-2919B1AAC280}"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137</a:t>
            </a:fld>
            <a:endParaRPr lang="en-US">
              <a:latin typeface="Times New Roman" pitchFamily="18" charset="0"/>
              <a:cs typeface="Times New Roman" pitchFamily="18" charset="0"/>
            </a:endParaRPr>
          </a:p>
        </p:txBody>
      </p:sp>
      <p:sp>
        <p:nvSpPr>
          <p:cNvPr id="10" name="Footer Placeholder 9"/>
          <p:cNvSpPr>
            <a:spLocks noGrp="1"/>
          </p:cNvSpPr>
          <p:nvPr>
            <p:ph type="ftr" sz="quarter" idx="11"/>
          </p:nvPr>
        </p:nvSpPr>
        <p:spPr>
          <a:xfrm>
            <a:off x="4648200" y="6356350"/>
            <a:ext cx="3305188"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a:blip r:embed="rId2" cstate="print"/>
          <a:srcRect/>
          <a:stretch>
            <a:fillRect/>
          </a:stretch>
        </p:blipFill>
        <p:spPr bwMode="auto">
          <a:xfrm>
            <a:off x="2238348" y="1571613"/>
            <a:ext cx="7446962" cy="1071570"/>
          </a:xfrm>
          <a:prstGeom prst="rect">
            <a:avLst/>
          </a:prstGeom>
          <a:noFill/>
          <a:ln w="12700">
            <a:noFill/>
            <a:miter lim="800000"/>
            <a:headEnd/>
            <a:tailEnd/>
          </a:ln>
          <a:effectLst/>
        </p:spPr>
      </p:pic>
      <p:sp>
        <p:nvSpPr>
          <p:cNvPr id="6147" name="Rectangle 3"/>
          <p:cNvSpPr>
            <a:spLocks noChangeArrowheads="1"/>
          </p:cNvSpPr>
          <p:nvPr/>
        </p:nvSpPr>
        <p:spPr bwMode="auto">
          <a:xfrm>
            <a:off x="4703763" y="650875"/>
            <a:ext cx="1668728"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0279F"/>
                </a:solidFill>
                <a:latin typeface="Times New Roman" pitchFamily="18" charset="0"/>
                <a:cs typeface="Times New Roman" pitchFamily="18" charset="0"/>
              </a:rPr>
              <a:t>Polynomial</a:t>
            </a:r>
          </a:p>
        </p:txBody>
      </p:sp>
      <p:pic>
        <p:nvPicPr>
          <p:cNvPr id="7" name="Picture 2"/>
          <p:cNvPicPr>
            <a:picLocks noChangeArrowheads="1"/>
          </p:cNvPicPr>
          <p:nvPr/>
        </p:nvPicPr>
        <p:blipFill>
          <a:blip r:embed="rId3" cstate="print"/>
          <a:srcRect/>
          <a:stretch>
            <a:fillRect/>
          </a:stretch>
        </p:blipFill>
        <p:spPr bwMode="auto">
          <a:xfrm>
            <a:off x="4062414" y="2928934"/>
            <a:ext cx="2890843" cy="2857504"/>
          </a:xfrm>
          <a:prstGeom prst="rect">
            <a:avLst/>
          </a:prstGeom>
          <a:noFill/>
          <a:ln w="12700">
            <a:noFill/>
            <a:miter lim="800000"/>
            <a:headEnd/>
            <a:tailEnd/>
          </a:ln>
          <a:effectLst/>
        </p:spPr>
      </p:pic>
      <p:sp>
        <p:nvSpPr>
          <p:cNvPr id="9"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latin typeface="Times New Roman" pitchFamily="18" charset="0"/>
                <a:cs typeface="Times New Roman" pitchFamily="18" charset="0"/>
              </a:rPr>
              <a:t>Error Detection: CRC</a:t>
            </a:r>
            <a:endParaRPr lang="en-US" sz="3200" dirty="0">
              <a:latin typeface="Times New Roman" pitchFamily="18" charset="0"/>
              <a:cs typeface="Times New Roman" pitchFamily="18" charset="0"/>
            </a:endParaRPr>
          </a:p>
        </p:txBody>
      </p:sp>
      <p:sp>
        <p:nvSpPr>
          <p:cNvPr id="8" name="Date Placeholder 7"/>
          <p:cNvSpPr>
            <a:spLocks noGrp="1"/>
          </p:cNvSpPr>
          <p:nvPr>
            <p:ph type="dt" sz="half" idx="10"/>
          </p:nvPr>
        </p:nvSpPr>
        <p:spPr/>
        <p:txBody>
          <a:bodyPr/>
          <a:lstStyle/>
          <a:p>
            <a:fld id="{4853E853-3AEC-4436-8A3B-9EFFD0A44D13}"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1" name="Slide Number Placeholder 10"/>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138</a:t>
            </a:fld>
            <a:endParaRPr lang="en-US">
              <a:latin typeface="Times New Roman" pitchFamily="18" charset="0"/>
              <a:cs typeface="Times New Roman" pitchFamily="18" charset="0"/>
            </a:endParaRPr>
          </a:p>
        </p:txBody>
      </p:sp>
      <p:sp>
        <p:nvSpPr>
          <p:cNvPr id="12" name="Footer Placeholder 11"/>
          <p:cNvSpPr>
            <a:spLocks noGrp="1"/>
          </p:cNvSpPr>
          <p:nvPr>
            <p:ph type="ftr" sz="quarter" idx="11"/>
          </p:nvPr>
        </p:nvSpPr>
        <p:spPr>
          <a:xfrm>
            <a:off x="4648200" y="6356350"/>
            <a:ext cx="3590940"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rrowheads="1"/>
          </p:cNvPicPr>
          <p:nvPr/>
        </p:nvPicPr>
        <p:blipFill>
          <a:blip r:embed="rId2" cstate="print"/>
          <a:srcRect/>
          <a:stretch>
            <a:fillRect/>
          </a:stretch>
        </p:blipFill>
        <p:spPr bwMode="auto">
          <a:xfrm>
            <a:off x="2211388" y="2881313"/>
            <a:ext cx="7918450" cy="2425700"/>
          </a:xfrm>
          <a:prstGeom prst="rect">
            <a:avLst/>
          </a:prstGeom>
          <a:noFill/>
          <a:ln w="12700">
            <a:noFill/>
            <a:miter lim="800000"/>
            <a:headEnd/>
            <a:tailEnd/>
          </a:ln>
          <a:effectLst/>
        </p:spPr>
      </p:pic>
      <p:sp>
        <p:nvSpPr>
          <p:cNvPr id="8195" name="Rectangle 3"/>
          <p:cNvSpPr>
            <a:spLocks noChangeArrowheads="1"/>
          </p:cNvSpPr>
          <p:nvPr/>
        </p:nvSpPr>
        <p:spPr bwMode="auto">
          <a:xfrm>
            <a:off x="4095736" y="1357298"/>
            <a:ext cx="3098606"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0279F"/>
                </a:solidFill>
                <a:latin typeface="Times New Roman" pitchFamily="18" charset="0"/>
                <a:cs typeface="Times New Roman" pitchFamily="18" charset="0"/>
              </a:rPr>
              <a:t>Standard Polynomials</a:t>
            </a:r>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latin typeface="Times New Roman" pitchFamily="18" charset="0"/>
                <a:cs typeface="Times New Roman" pitchFamily="18" charset="0"/>
              </a:rPr>
              <a:t>Error Detection: CRC</a:t>
            </a:r>
            <a:endParaRPr lang="en-US" sz="3200" dirty="0">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fld id="{BD7313DC-AC02-4E74-91A5-D063CDF843F1}"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139</a:t>
            </a:fld>
            <a:endParaRPr lang="en-US">
              <a:latin typeface="Times New Roman" pitchFamily="18" charset="0"/>
              <a:cs typeface="Times New Roman" pitchFamily="18" charset="0"/>
            </a:endParaRPr>
          </a:p>
        </p:txBody>
      </p:sp>
      <p:sp>
        <p:nvSpPr>
          <p:cNvPr id="10" name="Footer Placeholder 9"/>
          <p:cNvSpPr>
            <a:spLocks noGrp="1"/>
          </p:cNvSpPr>
          <p:nvPr>
            <p:ph type="ftr" sz="quarter" idx="11"/>
          </p:nvPr>
        </p:nvSpPr>
        <p:spPr>
          <a:xfrm>
            <a:off x="4648200" y="6356350"/>
            <a:ext cx="3376626"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2"/>
          <p:cNvSpPr>
            <a:spLocks noGrp="1"/>
          </p:cNvSpPr>
          <p:nvPr>
            <p:ph idx="1"/>
          </p:nvPr>
        </p:nvSpPr>
        <p:spPr>
          <a:xfrm>
            <a:off x="2057400" y="1143001"/>
            <a:ext cx="8229600" cy="4525963"/>
          </a:xfrm>
        </p:spPr>
        <p:txBody>
          <a:bodyPr/>
          <a:lstStyle/>
          <a:p>
            <a:pPr eaLnBrk="1" hangingPunct="1"/>
            <a:r>
              <a:rPr lang="en-US" b="1" dirty="0"/>
              <a:t>Fundamental of computer</a:t>
            </a:r>
          </a:p>
          <a:p>
            <a:pPr eaLnBrk="1" hangingPunct="1"/>
            <a:r>
              <a:rPr lang="en-US" b="1" dirty="0"/>
              <a:t>Types of Network and OSI Model, TCP/IP Model</a:t>
            </a:r>
          </a:p>
          <a:p>
            <a:pPr lvl="1" eaLnBrk="1" hangingPunct="1">
              <a:buFont typeface="Wingdings" pitchFamily="2" charset="2"/>
              <a:buChar char="ü"/>
            </a:pPr>
            <a:r>
              <a:rPr lang="en-US" b="1" dirty="0"/>
              <a:t>Encoding</a:t>
            </a:r>
          </a:p>
          <a:p>
            <a:pPr lvl="1" eaLnBrk="1" hangingPunct="1">
              <a:buFont typeface="Wingdings" pitchFamily="2" charset="2"/>
              <a:buChar char="ü"/>
            </a:pPr>
            <a:r>
              <a:rPr lang="en-US" b="1" dirty="0"/>
              <a:t>Packet switching</a:t>
            </a:r>
          </a:p>
          <a:p>
            <a:pPr lvl="1" eaLnBrk="1" hangingPunct="1">
              <a:buFont typeface="Arial" charset="0"/>
              <a:buNone/>
            </a:pPr>
            <a:endParaRPr lang="en-US" b="1" dirty="0"/>
          </a:p>
          <a:p>
            <a:pPr lvl="1" eaLnBrk="1" hangingPunct="1">
              <a:buFont typeface="Arial" charset="0"/>
              <a:buNone/>
            </a:pPr>
            <a:endParaRPr lang="en-US" b="1" dirty="0"/>
          </a:p>
          <a:p>
            <a:pPr eaLnBrk="1" hangingPunct="1"/>
            <a:endParaRPr lang="en-US" dirty="0"/>
          </a:p>
        </p:txBody>
      </p:sp>
      <p:sp>
        <p:nvSpPr>
          <p:cNvPr id="4" name="Date Placeholder 3"/>
          <p:cNvSpPr>
            <a:spLocks noGrp="1"/>
          </p:cNvSpPr>
          <p:nvPr>
            <p:ph type="dt" sz="quarter" idx="10"/>
          </p:nvPr>
        </p:nvSpPr>
        <p:spPr/>
        <p:txBody>
          <a:bodyPr/>
          <a:lstStyle/>
          <a:p>
            <a:pPr>
              <a:defRPr/>
            </a:pPr>
            <a:fld id="{90C90861-6378-4C84-8135-0EA03B31708D}" type="datetime1">
              <a:rPr lang="en-US" smtClean="0"/>
              <a:t>9/24/2024</a:t>
            </a:fld>
            <a:endParaRPr lang="en-US"/>
          </a:p>
        </p:txBody>
      </p:sp>
      <p:sp>
        <p:nvSpPr>
          <p:cNvPr id="6" name="Slide Number Placeholder 5"/>
          <p:cNvSpPr>
            <a:spLocks noGrp="1"/>
          </p:cNvSpPr>
          <p:nvPr>
            <p:ph type="sldNum" sz="quarter" idx="12"/>
          </p:nvPr>
        </p:nvSpPr>
        <p:spPr/>
        <p:txBody>
          <a:bodyPr/>
          <a:lstStyle/>
          <a:p>
            <a:pPr>
              <a:defRPr/>
            </a:pPr>
            <a:fld id="{1FBE0D8D-D8FF-4E34-AF64-83DE63AAAF67}" type="slidenum">
              <a:rPr lang="en-US"/>
              <a:pPr>
                <a:defRPr/>
              </a:pPr>
              <a:t>14</a:t>
            </a:fld>
            <a:endParaRPr lang="en-US"/>
          </a:p>
        </p:txBody>
      </p:sp>
      <p:sp>
        <p:nvSpPr>
          <p:cNvPr id="7"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Prerequisite and Recap</a:t>
            </a:r>
          </a:p>
        </p:txBody>
      </p:sp>
      <p:sp>
        <p:nvSpPr>
          <p:cNvPr id="8" name="Footer Placeholder 12"/>
          <p:cNvSpPr>
            <a:spLocks noGrp="1"/>
          </p:cNvSpPr>
          <p:nvPr>
            <p:ph type="ftr" sz="quarter" idx="11"/>
          </p:nvPr>
        </p:nvSpPr>
        <p:spPr>
          <a:xfrm>
            <a:off x="3810000" y="6248401"/>
            <a:ext cx="5029200" cy="365125"/>
          </a:xfrm>
        </p:spPr>
        <p:txBody>
          <a:bodyPr/>
          <a:lstStyle/>
          <a:p>
            <a:pPr>
              <a:defRPr/>
            </a:pPr>
            <a:r>
              <a:rPr lang="en-US" dirty="0"/>
              <a:t>Ms. Ibtesaam Rais          ACSE502                  CN                UNIT 2</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latin typeface="Times New Roman" pitchFamily="18" charset="0"/>
                <a:cs typeface="Times New Roman" pitchFamily="18" charset="0"/>
              </a:rPr>
              <a:t>Error Detection: CRC</a:t>
            </a:r>
            <a:endParaRPr lang="en-US" sz="3200" dirty="0">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fld id="{A47005DC-A515-4E5C-BCA4-4076FEE42DC8}"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140</a:t>
            </a:fld>
            <a:endParaRPr lang="en-US">
              <a:latin typeface="Times New Roman" pitchFamily="18" charset="0"/>
              <a:cs typeface="Times New Roman" pitchFamily="18" charset="0"/>
            </a:endParaRPr>
          </a:p>
        </p:txBody>
      </p:sp>
      <p:sp>
        <p:nvSpPr>
          <p:cNvPr id="10" name="Footer Placeholder 9"/>
          <p:cNvSpPr>
            <a:spLocks noGrp="1"/>
          </p:cNvSpPr>
          <p:nvPr>
            <p:ph type="ftr" sz="quarter" idx="11"/>
          </p:nvPr>
        </p:nvSpPr>
        <p:spPr>
          <a:xfrm>
            <a:off x="4648200" y="6356350"/>
            <a:ext cx="3376626"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pic>
        <p:nvPicPr>
          <p:cNvPr id="1026" name="Picture 2" descr="Error Detection in Computer Networks - GeeksforGeeks"/>
          <p:cNvPicPr>
            <a:picLocks noChangeAspect="1" noChangeArrowheads="1"/>
          </p:cNvPicPr>
          <p:nvPr/>
        </p:nvPicPr>
        <p:blipFill>
          <a:blip r:embed="rId2" cstate="print"/>
          <a:srcRect/>
          <a:stretch>
            <a:fillRect/>
          </a:stretch>
        </p:blipFill>
        <p:spPr bwMode="auto">
          <a:xfrm>
            <a:off x="1847528" y="836713"/>
            <a:ext cx="8352928" cy="5762625"/>
          </a:xfrm>
          <a:prstGeom prst="rect">
            <a:avLst/>
          </a:prstGeom>
          <a:noFill/>
        </p:spPr>
      </p:pic>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rrowheads="1"/>
          </p:cNvPicPr>
          <p:nvPr/>
        </p:nvPicPr>
        <p:blipFill>
          <a:blip r:embed="rId2" cstate="print"/>
          <a:srcRect/>
          <a:stretch>
            <a:fillRect/>
          </a:stretch>
        </p:blipFill>
        <p:spPr bwMode="auto">
          <a:xfrm>
            <a:off x="1758950" y="892176"/>
            <a:ext cx="8521700" cy="5300663"/>
          </a:xfrm>
          <a:prstGeom prst="rect">
            <a:avLst/>
          </a:prstGeom>
          <a:noFill/>
          <a:ln w="12700">
            <a:noFill/>
            <a:miter lim="800000"/>
            <a:headEnd/>
            <a:tailEnd/>
          </a:ln>
          <a:effectLst/>
        </p:spPr>
      </p:pic>
      <p:sp>
        <p:nvSpPr>
          <p:cNvPr id="9219" name="Rectangle 3"/>
          <p:cNvSpPr>
            <a:spLocks noChangeArrowheads="1"/>
          </p:cNvSpPr>
          <p:nvPr/>
        </p:nvSpPr>
        <p:spPr bwMode="auto">
          <a:xfrm>
            <a:off x="5238745" y="714356"/>
            <a:ext cx="1478611"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0279F"/>
                </a:solidFill>
              </a:rPr>
              <a:t>Checksum</a:t>
            </a:r>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rPr>
              <a:t>Error Detection: CRC</a:t>
            </a:r>
            <a:endParaRPr lang="en-US" sz="3200" dirty="0"/>
          </a:p>
        </p:txBody>
      </p:sp>
      <p:sp>
        <p:nvSpPr>
          <p:cNvPr id="6" name="Date Placeholder 5"/>
          <p:cNvSpPr>
            <a:spLocks noGrp="1"/>
          </p:cNvSpPr>
          <p:nvPr>
            <p:ph type="dt" sz="half" idx="10"/>
          </p:nvPr>
        </p:nvSpPr>
        <p:spPr/>
        <p:txBody>
          <a:bodyPr/>
          <a:lstStyle/>
          <a:p>
            <a:fld id="{F0B04DF0-D799-4100-9C90-F8F63A30F769}" type="datetime1">
              <a:rPr lang="en-US" smtClean="0"/>
              <a:t>9/24/2024</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141</a:t>
            </a:fld>
            <a:endParaRPr lang="en-US"/>
          </a:p>
        </p:txBody>
      </p:sp>
      <p:sp>
        <p:nvSpPr>
          <p:cNvPr id="10" name="Footer Placeholder 9"/>
          <p:cNvSpPr>
            <a:spLocks noGrp="1"/>
          </p:cNvSpPr>
          <p:nvPr>
            <p:ph type="ftr" sz="quarter" idx="11"/>
          </p:nvPr>
        </p:nvSpPr>
        <p:spPr/>
        <p:txBody>
          <a:bodyPr/>
          <a:lstStyle/>
          <a:p>
            <a:r>
              <a:rPr lang="en-IN" dirty="0"/>
              <a:t>Ms. Ibtesaam Rais          ACSE502                  CN                UNIT 2</a:t>
            </a:r>
            <a:endParaRPr lang="en-US" dirty="0"/>
          </a:p>
        </p:txBody>
      </p:sp>
      <p:sp>
        <p:nvSpPr>
          <p:cNvPr id="11"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latin typeface="Times New Roman" pitchFamily="18" charset="0"/>
                <a:cs typeface="Times New Roman" pitchFamily="18" charset="0"/>
              </a:rPr>
              <a:t>Error Detection: CRC</a:t>
            </a:r>
            <a:endParaRPr lang="en-US" sz="3200" dirty="0">
              <a:latin typeface="Times New Roman" pitchFamily="18" charset="0"/>
              <a:cs typeface="Times New Roman" pitchFamily="18" charset="0"/>
            </a:endParaRPr>
          </a:p>
        </p:txBody>
      </p:sp>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rrowheads="1"/>
          </p:cNvPicPr>
          <p:nvPr/>
        </p:nvPicPr>
        <p:blipFill>
          <a:blip r:embed="rId2" cstate="print"/>
          <a:srcRect/>
          <a:stretch>
            <a:fillRect/>
          </a:stretch>
        </p:blipFill>
        <p:spPr bwMode="auto">
          <a:xfrm>
            <a:off x="2152650" y="2959100"/>
            <a:ext cx="7886700" cy="1765300"/>
          </a:xfrm>
          <a:prstGeom prst="rect">
            <a:avLst/>
          </a:prstGeom>
          <a:noFill/>
          <a:ln w="12700">
            <a:noFill/>
            <a:miter lim="800000"/>
            <a:headEnd/>
            <a:tailEnd/>
          </a:ln>
          <a:effectLst/>
        </p:spPr>
      </p:pic>
      <p:sp>
        <p:nvSpPr>
          <p:cNvPr id="10246" name="Rectangle 6"/>
          <p:cNvSpPr>
            <a:spLocks noChangeArrowheads="1"/>
          </p:cNvSpPr>
          <p:nvPr/>
        </p:nvSpPr>
        <p:spPr bwMode="auto">
          <a:xfrm>
            <a:off x="3881423" y="1071546"/>
            <a:ext cx="3316165"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0279F"/>
                </a:solidFill>
              </a:rPr>
              <a:t>Data Unit and Checksum</a:t>
            </a:r>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rPr>
              <a:t>Error Detection: CRC</a:t>
            </a:r>
            <a:endParaRPr lang="en-US" sz="3200" dirty="0"/>
          </a:p>
        </p:txBody>
      </p:sp>
      <p:sp>
        <p:nvSpPr>
          <p:cNvPr id="6" name="Date Placeholder 5"/>
          <p:cNvSpPr>
            <a:spLocks noGrp="1"/>
          </p:cNvSpPr>
          <p:nvPr>
            <p:ph type="dt" sz="half" idx="10"/>
          </p:nvPr>
        </p:nvSpPr>
        <p:spPr/>
        <p:txBody>
          <a:bodyPr/>
          <a:lstStyle/>
          <a:p>
            <a:fld id="{AB02BBD2-EF9A-485E-95A9-6261D16C6675}" type="datetime1">
              <a:rPr lang="en-US" smtClean="0"/>
              <a:t>9/24/2024</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142</a:t>
            </a:fld>
            <a:endParaRPr lang="en-US"/>
          </a:p>
        </p:txBody>
      </p:sp>
      <p:sp>
        <p:nvSpPr>
          <p:cNvPr id="10" name="Footer Placeholder 9"/>
          <p:cNvSpPr>
            <a:spLocks noGrp="1"/>
          </p:cNvSpPr>
          <p:nvPr>
            <p:ph type="ftr" sz="quarter" idx="11"/>
          </p:nvPr>
        </p:nvSpPr>
        <p:spPr/>
        <p:txBody>
          <a:bodyPr/>
          <a:lstStyle/>
          <a:p>
            <a:r>
              <a:rPr lang="en-IN" dirty="0"/>
              <a:t>Ms. Ibtesaam Rais          ACSE502                  CN                UNIT 2</a:t>
            </a:r>
            <a:endParaRPr lang="en-US" dirty="0"/>
          </a:p>
        </p:txBody>
      </p:sp>
      <p:sp>
        <p:nvSpPr>
          <p:cNvPr id="11"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latin typeface="Times New Roman" pitchFamily="18" charset="0"/>
                <a:cs typeface="Times New Roman" pitchFamily="18" charset="0"/>
              </a:rPr>
              <a:t>Error Detection: CRC</a:t>
            </a:r>
            <a:endParaRPr lang="en-US" sz="3200" dirty="0">
              <a:latin typeface="Times New Roman" pitchFamily="18" charset="0"/>
              <a:cs typeface="Times New Roman" pitchFamily="18" charset="0"/>
            </a:endParaRPr>
          </a:p>
        </p:txBody>
      </p:sp>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rrowheads="1"/>
          </p:cNvPicPr>
          <p:nvPr/>
        </p:nvPicPr>
        <p:blipFill>
          <a:blip r:embed="rId2" cstate="print"/>
          <a:srcRect/>
          <a:stretch>
            <a:fillRect/>
          </a:stretch>
        </p:blipFill>
        <p:spPr bwMode="auto">
          <a:xfrm>
            <a:off x="2024035" y="928671"/>
            <a:ext cx="8323263" cy="3027363"/>
          </a:xfrm>
          <a:prstGeom prst="rect">
            <a:avLst/>
          </a:prstGeom>
          <a:noFill/>
          <a:ln w="12700">
            <a:noFill/>
            <a:miter lim="800000"/>
            <a:headEnd/>
            <a:tailEnd/>
          </a:ln>
          <a:effectLst/>
        </p:spPr>
      </p:pic>
      <p:sp>
        <p:nvSpPr>
          <p:cNvPr id="7" name="Title 1"/>
          <p:cNvSpPr txBox="1">
            <a:spLocks/>
          </p:cNvSpPr>
          <p:nvPr/>
        </p:nvSpPr>
        <p:spPr>
          <a:xfrm>
            <a:off x="2609816" y="1"/>
            <a:ext cx="8058184"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latin typeface="Times New Roman" pitchFamily="18" charset="0"/>
                <a:cs typeface="Times New Roman" pitchFamily="18" charset="0"/>
              </a:rPr>
              <a:t>Error Detection and correction : hamming code </a:t>
            </a:r>
            <a:endParaRPr lang="en-US" sz="3200" dirty="0">
              <a:latin typeface="Times New Roman" pitchFamily="18" charset="0"/>
              <a:cs typeface="Times New Roman" pitchFamily="18" charset="0"/>
            </a:endParaRPr>
          </a:p>
        </p:txBody>
      </p:sp>
      <p:pic>
        <p:nvPicPr>
          <p:cNvPr id="9" name="Picture 2"/>
          <p:cNvPicPr>
            <a:picLocks noChangeArrowheads="1"/>
          </p:cNvPicPr>
          <p:nvPr/>
        </p:nvPicPr>
        <p:blipFill>
          <a:blip r:embed="rId3" cstate="print"/>
          <a:srcRect/>
          <a:stretch>
            <a:fillRect/>
          </a:stretch>
        </p:blipFill>
        <p:spPr bwMode="auto">
          <a:xfrm>
            <a:off x="2095473" y="3929067"/>
            <a:ext cx="8118475" cy="2511425"/>
          </a:xfrm>
          <a:prstGeom prst="rect">
            <a:avLst/>
          </a:prstGeom>
          <a:noFill/>
          <a:ln w="12700">
            <a:noFill/>
            <a:miter lim="800000"/>
            <a:headEnd/>
            <a:tailEnd/>
          </a:ln>
          <a:effectLst/>
        </p:spPr>
      </p:pic>
      <p:sp>
        <p:nvSpPr>
          <p:cNvPr id="6" name="Date Placeholder 5"/>
          <p:cNvSpPr>
            <a:spLocks noGrp="1"/>
          </p:cNvSpPr>
          <p:nvPr>
            <p:ph type="dt" sz="half" idx="10"/>
          </p:nvPr>
        </p:nvSpPr>
        <p:spPr/>
        <p:txBody>
          <a:bodyPr/>
          <a:lstStyle/>
          <a:p>
            <a:fld id="{582A4A20-D0AC-4C3C-8807-FDB033ABC502}" type="datetime1">
              <a:rPr lang="en-US" smtClean="0"/>
              <a:t>9/24/2024</a:t>
            </a:fld>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143</a:t>
            </a:fld>
            <a:endParaRPr lang="en-US"/>
          </a:p>
        </p:txBody>
      </p:sp>
      <p:sp>
        <p:nvSpPr>
          <p:cNvPr id="11" name="Footer Placeholder 10"/>
          <p:cNvSpPr>
            <a:spLocks noGrp="1"/>
          </p:cNvSpPr>
          <p:nvPr>
            <p:ph type="ftr" sz="quarter" idx="11"/>
          </p:nvPr>
        </p:nvSpPr>
        <p:spPr/>
        <p:txBody>
          <a:bodyPr/>
          <a:lstStyle/>
          <a:p>
            <a:r>
              <a:rPr lang="en-IN" dirty="0"/>
              <a:t>Ms. Ibtesaam Rais          ACSE502                  CN                UNIT 2</a:t>
            </a:r>
            <a:endParaRPr lang="en-US" dirty="0"/>
          </a:p>
        </p:txBody>
      </p:sp>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rrowheads="1"/>
          </p:cNvPicPr>
          <p:nvPr/>
        </p:nvPicPr>
        <p:blipFill>
          <a:blip r:embed="rId2" cstate="print"/>
          <a:srcRect/>
          <a:stretch>
            <a:fillRect/>
          </a:stretch>
        </p:blipFill>
        <p:spPr bwMode="auto">
          <a:xfrm>
            <a:off x="2794001" y="1328739"/>
            <a:ext cx="6742113" cy="4719637"/>
          </a:xfrm>
          <a:prstGeom prst="rect">
            <a:avLst/>
          </a:prstGeom>
          <a:noFill/>
          <a:ln w="12700">
            <a:noFill/>
            <a:miter lim="800000"/>
            <a:headEnd/>
            <a:tailEnd/>
          </a:ln>
          <a:effectLst/>
        </p:spPr>
      </p:pic>
      <p:sp>
        <p:nvSpPr>
          <p:cNvPr id="13318" name="Rectangle 6"/>
          <p:cNvSpPr>
            <a:spLocks noChangeArrowheads="1"/>
          </p:cNvSpPr>
          <p:nvPr/>
        </p:nvSpPr>
        <p:spPr bwMode="auto">
          <a:xfrm>
            <a:off x="2452662" y="1071546"/>
            <a:ext cx="2133598"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0279F"/>
                </a:solidFill>
              </a:rPr>
              <a:t>Hamming Code</a:t>
            </a:r>
          </a:p>
        </p:txBody>
      </p:sp>
      <p:sp>
        <p:nvSpPr>
          <p:cNvPr id="7" name="Title 1"/>
          <p:cNvSpPr txBox="1">
            <a:spLocks/>
          </p:cNvSpPr>
          <p:nvPr/>
        </p:nvSpPr>
        <p:spPr>
          <a:xfrm>
            <a:off x="2609816" y="1"/>
            <a:ext cx="8058184"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tx1"/>
                </a:solidFill>
                <a:latin typeface="Times New Roman" pitchFamily="18" charset="0"/>
                <a:cs typeface="Times New Roman" pitchFamily="18" charset="0"/>
              </a:rPr>
              <a:t>Error Detection and correction : hamming code </a:t>
            </a:r>
          </a:p>
        </p:txBody>
      </p:sp>
      <p:sp>
        <p:nvSpPr>
          <p:cNvPr id="6" name="Date Placeholder 5"/>
          <p:cNvSpPr>
            <a:spLocks noGrp="1"/>
          </p:cNvSpPr>
          <p:nvPr>
            <p:ph type="dt" sz="half" idx="10"/>
          </p:nvPr>
        </p:nvSpPr>
        <p:spPr/>
        <p:txBody>
          <a:bodyPr/>
          <a:lstStyle/>
          <a:p>
            <a:fld id="{2306226F-DCC2-4042-A155-8A667521E4B1}" type="datetime1">
              <a:rPr lang="en-US" smtClean="0"/>
              <a:t>9/24/2024</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144</a:t>
            </a:fld>
            <a:endParaRPr lang="en-US"/>
          </a:p>
        </p:txBody>
      </p:sp>
      <p:sp>
        <p:nvSpPr>
          <p:cNvPr id="10" name="Footer Placeholder 9"/>
          <p:cNvSpPr>
            <a:spLocks noGrp="1"/>
          </p:cNvSpPr>
          <p:nvPr>
            <p:ph type="ftr" sz="quarter" idx="11"/>
          </p:nvPr>
        </p:nvSpPr>
        <p:spPr/>
        <p:txBody>
          <a:bodyPr/>
          <a:lstStyle/>
          <a:p>
            <a:r>
              <a:rPr lang="en-IN" dirty="0"/>
              <a:t>Ms. Ibtesaam Rais          ACSE502                  CN                UNIT 2</a:t>
            </a:r>
            <a:endParaRPr lang="en-US" dirty="0"/>
          </a:p>
        </p:txBody>
      </p:sp>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rrowheads="1"/>
          </p:cNvPicPr>
          <p:nvPr/>
        </p:nvPicPr>
        <p:blipFill>
          <a:blip r:embed="rId2" cstate="print"/>
          <a:srcRect/>
          <a:stretch>
            <a:fillRect/>
          </a:stretch>
        </p:blipFill>
        <p:spPr bwMode="auto">
          <a:xfrm>
            <a:off x="2630488" y="1281130"/>
            <a:ext cx="6742112" cy="4719638"/>
          </a:xfrm>
          <a:prstGeom prst="rect">
            <a:avLst/>
          </a:prstGeom>
          <a:noFill/>
          <a:ln w="12700">
            <a:noFill/>
            <a:miter lim="800000"/>
            <a:headEnd/>
            <a:tailEnd/>
          </a:ln>
          <a:effectLst/>
        </p:spPr>
      </p:pic>
      <p:sp>
        <p:nvSpPr>
          <p:cNvPr id="7" name="Title 1"/>
          <p:cNvSpPr txBox="1">
            <a:spLocks/>
          </p:cNvSpPr>
          <p:nvPr/>
        </p:nvSpPr>
        <p:spPr>
          <a:xfrm>
            <a:off x="2609816" y="1"/>
            <a:ext cx="8058184"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tx1"/>
                </a:solidFill>
                <a:latin typeface="Times New Roman" pitchFamily="18" charset="0"/>
                <a:cs typeface="Times New Roman" pitchFamily="18" charset="0"/>
              </a:rPr>
              <a:t>Error Detection and correction : hamming code </a:t>
            </a:r>
          </a:p>
        </p:txBody>
      </p:sp>
      <p:sp>
        <p:nvSpPr>
          <p:cNvPr id="5" name="Date Placeholder 4"/>
          <p:cNvSpPr>
            <a:spLocks noGrp="1"/>
          </p:cNvSpPr>
          <p:nvPr>
            <p:ph type="dt" sz="half" idx="10"/>
          </p:nvPr>
        </p:nvSpPr>
        <p:spPr/>
        <p:txBody>
          <a:bodyPr/>
          <a:lstStyle/>
          <a:p>
            <a:fld id="{69025B2C-9AFC-486F-952A-127F0058238E}" type="datetime1">
              <a:rPr lang="en-US" smtClean="0"/>
              <a:t>9/24/2024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145</a:t>
            </a:fld>
            <a:endParaRPr lang="en-US"/>
          </a:p>
        </p:txBody>
      </p:sp>
      <p:sp>
        <p:nvSpPr>
          <p:cNvPr id="9" name="Footer Placeholder 8"/>
          <p:cNvSpPr>
            <a:spLocks noGrp="1"/>
          </p:cNvSpPr>
          <p:nvPr>
            <p:ph type="ftr" sz="quarter" idx="11"/>
          </p:nvPr>
        </p:nvSpPr>
        <p:spPr/>
        <p:txBody>
          <a:bodyPr/>
          <a:lstStyle/>
          <a:p>
            <a:r>
              <a:rPr lang="en-IN" dirty="0"/>
              <a:t>Ms. Ibtesaam Rais          ACSE502                  CN                UNIT 2</a:t>
            </a:r>
            <a:endParaRPr lang="en-US" dirty="0"/>
          </a:p>
        </p:txBody>
      </p:sp>
    </p:spTree>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rrowheads="1"/>
          </p:cNvPicPr>
          <p:nvPr/>
        </p:nvPicPr>
        <p:blipFill>
          <a:blip r:embed="rId2" cstate="print"/>
          <a:srcRect/>
          <a:stretch>
            <a:fillRect/>
          </a:stretch>
        </p:blipFill>
        <p:spPr bwMode="auto">
          <a:xfrm>
            <a:off x="2738415" y="1643051"/>
            <a:ext cx="6443663" cy="4875209"/>
          </a:xfrm>
          <a:prstGeom prst="rect">
            <a:avLst/>
          </a:prstGeom>
          <a:noFill/>
          <a:ln w="12700">
            <a:noFill/>
            <a:miter lim="800000"/>
            <a:headEnd/>
            <a:tailEnd/>
          </a:ln>
          <a:effectLst/>
        </p:spPr>
      </p:pic>
      <p:sp>
        <p:nvSpPr>
          <p:cNvPr id="15366" name="Rectangle 6"/>
          <p:cNvSpPr>
            <a:spLocks noChangeArrowheads="1"/>
          </p:cNvSpPr>
          <p:nvPr/>
        </p:nvSpPr>
        <p:spPr bwMode="auto">
          <a:xfrm>
            <a:off x="3167043" y="1000108"/>
            <a:ext cx="5572163" cy="459100"/>
          </a:xfrm>
          <a:prstGeom prst="rect">
            <a:avLst/>
          </a:prstGeom>
          <a:noFill/>
          <a:ln w="12700">
            <a:noFill/>
            <a:miter lim="800000"/>
            <a:headEnd/>
            <a:tailEnd/>
          </a:ln>
          <a:effectLst/>
        </p:spPr>
        <p:txBody>
          <a:bodyPr wrap="square" lIns="90488" tIns="44450" rIns="90488" bIns="44450">
            <a:spAutoFit/>
          </a:bodyPr>
          <a:lstStyle/>
          <a:p>
            <a:r>
              <a:rPr lang="en-US" sz="2400" b="1" dirty="0">
                <a:solidFill>
                  <a:srgbClr val="00279F"/>
                </a:solidFill>
                <a:latin typeface="Times New Roman" pitchFamily="18" charset="0"/>
                <a:cs typeface="Times New Roman" pitchFamily="18" charset="0"/>
              </a:rPr>
              <a:t>Example of Hamming Code</a:t>
            </a:r>
          </a:p>
        </p:txBody>
      </p:sp>
      <p:sp>
        <p:nvSpPr>
          <p:cNvPr id="7" name="Title 1"/>
          <p:cNvSpPr txBox="1">
            <a:spLocks/>
          </p:cNvSpPr>
          <p:nvPr/>
        </p:nvSpPr>
        <p:spPr>
          <a:xfrm>
            <a:off x="2609816" y="1"/>
            <a:ext cx="8058184"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tx1"/>
                </a:solidFill>
                <a:latin typeface="Times New Roman" pitchFamily="18" charset="0"/>
                <a:cs typeface="Times New Roman" pitchFamily="18" charset="0"/>
              </a:rPr>
              <a:t>Error Detection and correction : hamming code </a:t>
            </a:r>
          </a:p>
        </p:txBody>
      </p:sp>
      <p:sp>
        <p:nvSpPr>
          <p:cNvPr id="6" name="Date Placeholder 5"/>
          <p:cNvSpPr>
            <a:spLocks noGrp="1"/>
          </p:cNvSpPr>
          <p:nvPr>
            <p:ph type="dt" sz="half" idx="10"/>
          </p:nvPr>
        </p:nvSpPr>
        <p:spPr/>
        <p:txBody>
          <a:bodyPr/>
          <a:lstStyle/>
          <a:p>
            <a:fld id="{85ABFF7B-7E86-4637-B0F0-74AA28DB6026}" type="datetime1">
              <a:rPr lang="en-US" smtClean="0"/>
              <a:t>9/24/2024</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146</a:t>
            </a:fld>
            <a:endParaRPr lang="en-US"/>
          </a:p>
        </p:txBody>
      </p:sp>
      <p:sp>
        <p:nvSpPr>
          <p:cNvPr id="10" name="Footer Placeholder 9"/>
          <p:cNvSpPr>
            <a:spLocks noGrp="1"/>
          </p:cNvSpPr>
          <p:nvPr>
            <p:ph type="ftr" sz="quarter" idx="11"/>
          </p:nvPr>
        </p:nvSpPr>
        <p:spPr/>
        <p:txBody>
          <a:bodyPr/>
          <a:lstStyle/>
          <a:p>
            <a:r>
              <a:rPr lang="en-IN" dirty="0"/>
              <a:t>Ms. Ibtesaam Rais          ACSE502                  CN                UNIT 2</a:t>
            </a:r>
            <a:endParaRPr lang="en-US" dirty="0"/>
          </a:p>
        </p:txBody>
      </p:sp>
    </p:spTree>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6B00E5-28EB-652E-8973-FF77A04D7425}"/>
              </a:ext>
            </a:extLst>
          </p:cNvPr>
          <p:cNvSpPr>
            <a:spLocks noGrp="1"/>
          </p:cNvSpPr>
          <p:nvPr>
            <p:ph type="dt" sz="half" idx="10"/>
          </p:nvPr>
        </p:nvSpPr>
        <p:spPr/>
        <p:txBody>
          <a:bodyPr/>
          <a:lstStyle/>
          <a:p>
            <a:fld id="{AB0E7A40-916A-4E39-AAEB-D56F0B6AA39B}" type="datetime1">
              <a:rPr lang="en-US" smtClean="0"/>
              <a:t>9/25/2024</a:t>
            </a:fld>
            <a:endParaRPr lang="en-US"/>
          </a:p>
        </p:txBody>
      </p:sp>
      <p:sp>
        <p:nvSpPr>
          <p:cNvPr id="3" name="Footer Placeholder 2">
            <a:extLst>
              <a:ext uri="{FF2B5EF4-FFF2-40B4-BE49-F238E27FC236}">
                <a16:creationId xmlns:a16="http://schemas.microsoft.com/office/drawing/2014/main" id="{9F00ECC2-872A-6CA5-A0B3-073704D2BA4E}"/>
              </a:ext>
            </a:extLst>
          </p:cNvPr>
          <p:cNvSpPr>
            <a:spLocks noGrp="1"/>
          </p:cNvSpPr>
          <p:nvPr>
            <p:ph type="ftr" sz="quarter" idx="11"/>
          </p:nvPr>
        </p:nvSpPr>
        <p:spPr/>
        <p:txBody>
          <a:bodyPr/>
          <a:lstStyle/>
          <a:p>
            <a:r>
              <a:rPr lang="en-IN"/>
              <a:t>Ms. Ibtesaam Rais          ACSE502                  CN                UNIT 2</a:t>
            </a:r>
            <a:endParaRPr lang="en-US" dirty="0"/>
          </a:p>
        </p:txBody>
      </p:sp>
      <p:sp>
        <p:nvSpPr>
          <p:cNvPr id="4" name="Slide Number Placeholder 3">
            <a:extLst>
              <a:ext uri="{FF2B5EF4-FFF2-40B4-BE49-F238E27FC236}">
                <a16:creationId xmlns:a16="http://schemas.microsoft.com/office/drawing/2014/main" id="{AE5BDD09-EF76-D9C9-6EA1-738422A5BA5D}"/>
              </a:ext>
            </a:extLst>
          </p:cNvPr>
          <p:cNvSpPr>
            <a:spLocks noGrp="1"/>
          </p:cNvSpPr>
          <p:nvPr>
            <p:ph type="sldNum" sz="quarter" idx="12"/>
          </p:nvPr>
        </p:nvSpPr>
        <p:spPr/>
        <p:txBody>
          <a:bodyPr/>
          <a:lstStyle/>
          <a:p>
            <a:fld id="{B6F15528-21DE-4FAA-801E-634DDDAF4B2B}" type="slidenum">
              <a:rPr lang="en-US" smtClean="0"/>
              <a:pPr/>
              <a:t>147</a:t>
            </a:fld>
            <a:endParaRPr lang="en-US"/>
          </a:p>
        </p:txBody>
      </p:sp>
      <p:pic>
        <p:nvPicPr>
          <p:cNvPr id="6" name="Picture 5">
            <a:extLst>
              <a:ext uri="{FF2B5EF4-FFF2-40B4-BE49-F238E27FC236}">
                <a16:creationId xmlns:a16="http://schemas.microsoft.com/office/drawing/2014/main" id="{03F6C185-1D8F-6064-7601-6687FFBB8937}"/>
              </a:ext>
            </a:extLst>
          </p:cNvPr>
          <p:cNvPicPr>
            <a:picLocks noChangeAspect="1"/>
          </p:cNvPicPr>
          <p:nvPr/>
        </p:nvPicPr>
        <p:blipFill>
          <a:blip r:embed="rId2"/>
          <a:stretch>
            <a:fillRect/>
          </a:stretch>
        </p:blipFill>
        <p:spPr>
          <a:xfrm>
            <a:off x="1991544" y="1772816"/>
            <a:ext cx="7469282" cy="1656184"/>
          </a:xfrm>
          <a:prstGeom prst="rect">
            <a:avLst/>
          </a:prstGeom>
        </p:spPr>
      </p:pic>
    </p:spTree>
    <p:extLst>
      <p:ext uri="{BB962C8B-B14F-4D97-AF65-F5344CB8AC3E}">
        <p14:creationId xmlns:p14="http://schemas.microsoft.com/office/powerpoint/2010/main" val="5076925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rrowheads="1"/>
          </p:cNvPicPr>
          <p:nvPr/>
        </p:nvPicPr>
        <p:blipFill>
          <a:blip r:embed="rId2" cstate="print"/>
          <a:srcRect/>
          <a:stretch>
            <a:fillRect/>
          </a:stretch>
        </p:blipFill>
        <p:spPr bwMode="auto">
          <a:xfrm>
            <a:off x="1952625" y="3052764"/>
            <a:ext cx="8262938" cy="1565275"/>
          </a:xfrm>
          <a:prstGeom prst="rect">
            <a:avLst/>
          </a:prstGeom>
          <a:noFill/>
          <a:ln w="12700">
            <a:noFill/>
            <a:miter lim="800000"/>
            <a:headEnd/>
            <a:tailEnd/>
          </a:ln>
          <a:effectLst/>
        </p:spPr>
      </p:pic>
      <p:sp>
        <p:nvSpPr>
          <p:cNvPr id="16387" name="Rectangle 3"/>
          <p:cNvSpPr>
            <a:spLocks noChangeArrowheads="1"/>
          </p:cNvSpPr>
          <p:nvPr/>
        </p:nvSpPr>
        <p:spPr bwMode="auto">
          <a:xfrm>
            <a:off x="4627563" y="955675"/>
            <a:ext cx="2217788"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Single-bit error</a:t>
            </a:r>
          </a:p>
        </p:txBody>
      </p:sp>
      <p:sp>
        <p:nvSpPr>
          <p:cNvPr id="7" name="Title 1"/>
          <p:cNvSpPr txBox="1">
            <a:spLocks/>
          </p:cNvSpPr>
          <p:nvPr/>
        </p:nvSpPr>
        <p:spPr>
          <a:xfrm>
            <a:off x="2609816" y="1"/>
            <a:ext cx="8058184"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rPr>
              <a:t>Error Detection and correction : hamming code </a:t>
            </a:r>
            <a:endParaRPr lang="en-US" sz="3200" dirty="0"/>
          </a:p>
        </p:txBody>
      </p:sp>
      <p:sp>
        <p:nvSpPr>
          <p:cNvPr id="6" name="Date Placeholder 5"/>
          <p:cNvSpPr>
            <a:spLocks noGrp="1"/>
          </p:cNvSpPr>
          <p:nvPr>
            <p:ph type="dt" sz="half" idx="10"/>
          </p:nvPr>
        </p:nvSpPr>
        <p:spPr/>
        <p:txBody>
          <a:bodyPr/>
          <a:lstStyle/>
          <a:p>
            <a:fld id="{9C75975B-C295-48F0-8FB7-465AEDA98E8D}" type="datetime1">
              <a:rPr lang="en-US" smtClean="0"/>
              <a:t>9/24/2024</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148</a:t>
            </a:fld>
            <a:endParaRPr lang="en-US"/>
          </a:p>
        </p:txBody>
      </p:sp>
      <p:sp>
        <p:nvSpPr>
          <p:cNvPr id="10" name="Footer Placeholder 9"/>
          <p:cNvSpPr>
            <a:spLocks noGrp="1"/>
          </p:cNvSpPr>
          <p:nvPr>
            <p:ph type="ftr" sz="quarter" idx="11"/>
          </p:nvPr>
        </p:nvSpPr>
        <p:spPr/>
        <p:txBody>
          <a:bodyPr/>
          <a:lstStyle/>
          <a:p>
            <a:r>
              <a:rPr lang="en-IN" dirty="0"/>
              <a:t>Ms. Ibtesaam Rais          ACSE502                  CN                UNIT 2</a:t>
            </a:r>
            <a:endParaRPr lang="en-US" dirty="0"/>
          </a:p>
        </p:txBody>
      </p:sp>
      <p:sp>
        <p:nvSpPr>
          <p:cNvPr id="11" name="Title 1"/>
          <p:cNvSpPr txBox="1">
            <a:spLocks/>
          </p:cNvSpPr>
          <p:nvPr/>
        </p:nvSpPr>
        <p:spPr>
          <a:xfrm>
            <a:off x="259553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latin typeface="Times New Roman" pitchFamily="18" charset="0"/>
                <a:cs typeface="Times New Roman" pitchFamily="18" charset="0"/>
              </a:rPr>
              <a:t>Error Detection: CRC</a:t>
            </a:r>
            <a:endParaRPr lang="en-US" sz="3200" dirty="0">
              <a:latin typeface="Times New Roman" pitchFamily="18" charset="0"/>
              <a:cs typeface="Times New Roman" pitchFamily="18" charset="0"/>
            </a:endParaRPr>
          </a:p>
        </p:txBody>
      </p:sp>
      <p:sp>
        <p:nvSpPr>
          <p:cNvPr id="12" name="Title 1"/>
          <p:cNvSpPr txBox="1">
            <a:spLocks/>
          </p:cNvSpPr>
          <p:nvPr/>
        </p:nvSpPr>
        <p:spPr>
          <a:xfrm>
            <a:off x="2609816" y="1"/>
            <a:ext cx="8058184"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tx1"/>
                </a:solidFill>
                <a:latin typeface="Times New Roman" pitchFamily="18" charset="0"/>
                <a:cs typeface="Times New Roman" pitchFamily="18" charset="0"/>
              </a:rPr>
              <a:t>Error Detection and correction : hamming code </a:t>
            </a:r>
          </a:p>
        </p:txBody>
      </p:sp>
    </p:spTree>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rrowheads="1"/>
          </p:cNvPicPr>
          <p:nvPr/>
        </p:nvPicPr>
        <p:blipFill>
          <a:blip r:embed="rId2" cstate="print"/>
          <a:srcRect/>
          <a:stretch>
            <a:fillRect/>
          </a:stretch>
        </p:blipFill>
        <p:spPr bwMode="auto">
          <a:xfrm>
            <a:off x="3809984" y="1142984"/>
            <a:ext cx="4965700" cy="5018082"/>
          </a:xfrm>
          <a:prstGeom prst="rect">
            <a:avLst/>
          </a:prstGeom>
          <a:noFill/>
          <a:ln w="12700">
            <a:noFill/>
            <a:miter lim="800000"/>
            <a:headEnd/>
            <a:tailEnd/>
          </a:ln>
          <a:effectLst/>
        </p:spPr>
      </p:pic>
      <p:sp>
        <p:nvSpPr>
          <p:cNvPr id="17414" name="Rectangle 6"/>
          <p:cNvSpPr>
            <a:spLocks noChangeArrowheads="1"/>
          </p:cNvSpPr>
          <p:nvPr/>
        </p:nvSpPr>
        <p:spPr bwMode="auto">
          <a:xfrm>
            <a:off x="2112963" y="2327275"/>
            <a:ext cx="1429880" cy="828432"/>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0279F"/>
                </a:solidFill>
                <a:latin typeface="Times New Roman" pitchFamily="18" charset="0"/>
                <a:cs typeface="Times New Roman" pitchFamily="18" charset="0"/>
              </a:rPr>
              <a:t>Error </a:t>
            </a:r>
          </a:p>
          <a:p>
            <a:r>
              <a:rPr lang="en-US" sz="2400" b="1" dirty="0">
                <a:solidFill>
                  <a:srgbClr val="00279F"/>
                </a:solidFill>
                <a:latin typeface="Times New Roman" pitchFamily="18" charset="0"/>
                <a:cs typeface="Times New Roman" pitchFamily="18" charset="0"/>
              </a:rPr>
              <a:t>Detection</a:t>
            </a:r>
          </a:p>
        </p:txBody>
      </p:sp>
      <p:sp>
        <p:nvSpPr>
          <p:cNvPr id="7" name="Title 1"/>
          <p:cNvSpPr txBox="1">
            <a:spLocks/>
          </p:cNvSpPr>
          <p:nvPr/>
        </p:nvSpPr>
        <p:spPr>
          <a:xfrm>
            <a:off x="2609816" y="1"/>
            <a:ext cx="8058184"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tx1"/>
                </a:solidFill>
                <a:latin typeface="Times New Roman" pitchFamily="18" charset="0"/>
                <a:cs typeface="Times New Roman" pitchFamily="18" charset="0"/>
              </a:rPr>
              <a:t>Error Detection and correction : hamming code </a:t>
            </a:r>
          </a:p>
        </p:txBody>
      </p:sp>
      <p:sp>
        <p:nvSpPr>
          <p:cNvPr id="6" name="Date Placeholder 5"/>
          <p:cNvSpPr>
            <a:spLocks noGrp="1"/>
          </p:cNvSpPr>
          <p:nvPr>
            <p:ph type="dt" sz="half" idx="10"/>
          </p:nvPr>
        </p:nvSpPr>
        <p:spPr/>
        <p:txBody>
          <a:bodyPr/>
          <a:lstStyle/>
          <a:p>
            <a:fld id="{4DB164A9-CD4C-41F0-A824-D2BA05EAE25F}" type="datetime1">
              <a:rPr lang="en-US" smtClean="0"/>
              <a:t>9/24/2024</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149</a:t>
            </a:fld>
            <a:endParaRPr lang="en-US"/>
          </a:p>
        </p:txBody>
      </p:sp>
      <p:sp>
        <p:nvSpPr>
          <p:cNvPr id="10" name="Footer Placeholder 9"/>
          <p:cNvSpPr>
            <a:spLocks noGrp="1"/>
          </p:cNvSpPr>
          <p:nvPr>
            <p:ph type="ftr" sz="quarter" idx="11"/>
          </p:nvPr>
        </p:nvSpPr>
        <p:spPr/>
        <p:txBody>
          <a:bodyPr/>
          <a:lstStyle/>
          <a:p>
            <a:r>
              <a:rPr lang="en-IN" dirty="0"/>
              <a:t>Ms. Ibtesaam Rais          ACSE502                  CN                UNIT 2</a:t>
            </a:r>
            <a:endParaRPr lang="en-US" dirty="0"/>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0"/>
          </p:nvPr>
        </p:nvSpPr>
        <p:spPr/>
        <p:txBody>
          <a:bodyPr/>
          <a:lstStyle/>
          <a:p>
            <a:pPr>
              <a:defRPr/>
            </a:pPr>
            <a:fld id="{1F0D1780-BC85-4DC7-8669-6A2994AC231F}" type="datetime1">
              <a:rPr lang="en-US" smtClean="0"/>
              <a:t>9/24/2024</a:t>
            </a:fld>
            <a:endParaRPr lang="en-US"/>
          </a:p>
        </p:txBody>
      </p:sp>
      <p:sp>
        <p:nvSpPr>
          <p:cNvPr id="7" name="Slide Number Placeholder 6"/>
          <p:cNvSpPr>
            <a:spLocks noGrp="1"/>
          </p:cNvSpPr>
          <p:nvPr>
            <p:ph type="sldNum" sz="quarter" idx="12"/>
          </p:nvPr>
        </p:nvSpPr>
        <p:spPr/>
        <p:txBody>
          <a:bodyPr/>
          <a:lstStyle/>
          <a:p>
            <a:pPr>
              <a:defRPr/>
            </a:pPr>
            <a:fld id="{9DF93421-AF7B-4AAF-B9C7-702BB93C1B2A}" type="slidenum">
              <a:rPr lang="en-US"/>
              <a:pPr>
                <a:defRPr/>
              </a:pPr>
              <a:t>15</a:t>
            </a:fld>
            <a:endParaRPr lang="en-US"/>
          </a:p>
        </p:txBody>
      </p:sp>
      <p:sp>
        <p:nvSpPr>
          <p:cNvPr id="8"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Content</a:t>
            </a:r>
          </a:p>
        </p:txBody>
      </p:sp>
      <p:sp>
        <p:nvSpPr>
          <p:cNvPr id="9" name="Footer Placeholder 12"/>
          <p:cNvSpPr>
            <a:spLocks noGrp="1"/>
          </p:cNvSpPr>
          <p:nvPr>
            <p:ph type="ftr" sz="quarter" idx="11"/>
          </p:nvPr>
        </p:nvSpPr>
        <p:spPr>
          <a:xfrm>
            <a:off x="3810000" y="6248401"/>
            <a:ext cx="5029200" cy="365125"/>
          </a:xfrm>
        </p:spPr>
        <p:txBody>
          <a:bodyPr/>
          <a:lstStyle/>
          <a:p>
            <a:pPr>
              <a:defRPr/>
            </a:pPr>
            <a:r>
              <a:rPr lang="en-US" dirty="0"/>
              <a:t>Ms. Ibtesaam Rais          ACSE502                  CN                UNIT 2</a:t>
            </a:r>
          </a:p>
        </p:txBody>
      </p:sp>
      <p:sp>
        <p:nvSpPr>
          <p:cNvPr id="10" name="Content Placeholder 2"/>
          <p:cNvSpPr>
            <a:spLocks noGrp="1"/>
          </p:cNvSpPr>
          <p:nvPr>
            <p:ph idx="1"/>
          </p:nvPr>
        </p:nvSpPr>
        <p:spPr>
          <a:xfrm>
            <a:off x="2309786" y="980728"/>
            <a:ext cx="7386614" cy="5472608"/>
          </a:xfrm>
        </p:spPr>
        <p:txBody>
          <a:bodyPr>
            <a:noAutofit/>
          </a:bodyPr>
          <a:lstStyle/>
          <a:p>
            <a:r>
              <a:rPr lang="en-US" dirty="0"/>
              <a:t>Functions of data link layer</a:t>
            </a:r>
          </a:p>
          <a:p>
            <a:r>
              <a:rPr lang="en-US" dirty="0"/>
              <a:t>Sub layers of data link layer</a:t>
            </a:r>
          </a:p>
          <a:p>
            <a:r>
              <a:rPr lang="en-US" dirty="0"/>
              <a:t>Project 802</a:t>
            </a:r>
          </a:p>
          <a:p>
            <a:r>
              <a:rPr lang="en-US" dirty="0"/>
              <a:t>PDU format</a:t>
            </a:r>
          </a:p>
          <a:p>
            <a:r>
              <a:rPr lang="en-US" dirty="0"/>
              <a:t>MAC frame </a:t>
            </a:r>
          </a:p>
          <a:p>
            <a:r>
              <a:rPr lang="en-US" dirty="0"/>
              <a:t>IEEE LAN standards </a:t>
            </a:r>
          </a:p>
          <a:p>
            <a:r>
              <a:rPr lang="en-US" dirty="0"/>
              <a:t>Ethernet </a:t>
            </a:r>
          </a:p>
          <a:p>
            <a:r>
              <a:rPr lang="en-US" dirty="0"/>
              <a:t>Token Ring </a:t>
            </a:r>
          </a:p>
          <a:p>
            <a:r>
              <a:rPr lang="en-US" dirty="0"/>
              <a:t>FDDI</a:t>
            </a:r>
          </a:p>
          <a:p>
            <a:r>
              <a:rPr lang="en-US" dirty="0"/>
              <a:t>DQDB</a:t>
            </a:r>
          </a:p>
          <a:p>
            <a:r>
              <a:rPr lang="en-US" dirty="0"/>
              <a:t>Data Link Layer Protocols</a:t>
            </a:r>
          </a:p>
          <a:p>
            <a:r>
              <a:rPr lang="en-US" dirty="0"/>
              <a:t>Multiple Access Protocol</a:t>
            </a:r>
          </a:p>
          <a:p>
            <a:r>
              <a:rPr lang="en-US" dirty="0"/>
              <a:t>Flow control </a:t>
            </a:r>
          </a:p>
          <a:p>
            <a:r>
              <a:rPr lang="en-US" dirty="0"/>
              <a:t>Error control</a:t>
            </a:r>
          </a:p>
          <a:p>
            <a:endParaRPr lang="en-US" dirty="0"/>
          </a:p>
          <a:p>
            <a:endParaRPr lang="en-US" dirty="0"/>
          </a:p>
          <a:p>
            <a:endParaRPr lang="en-US" dirty="0"/>
          </a:p>
          <a:p>
            <a:endParaRPr lang="en-US" dirty="0"/>
          </a:p>
          <a:p>
            <a:endParaRPr lang="en-US" dirty="0"/>
          </a:p>
          <a:p>
            <a:endParaRPr lang="en-US"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1"/>
            <a:ext cx="8229600" cy="4525963"/>
          </a:xfrm>
        </p:spPr>
        <p:txBody>
          <a:bodyPr>
            <a:normAutofit/>
          </a:bodyPr>
          <a:lstStyle/>
          <a:p>
            <a:pPr>
              <a:buNone/>
            </a:pPr>
            <a:r>
              <a:rPr lang="en-US" dirty="0"/>
              <a:t>       </a:t>
            </a:r>
            <a:r>
              <a:rPr lang="en-US" dirty="0" err="1"/>
              <a:t>Youtube</a:t>
            </a:r>
            <a:r>
              <a:rPr lang="en-US" dirty="0"/>
              <a:t> /other Video Links</a:t>
            </a:r>
          </a:p>
          <a:p>
            <a:endParaRPr lang="en-IN" dirty="0">
              <a:hlinkClick r:id="rId2"/>
            </a:endParaRPr>
          </a:p>
          <a:p>
            <a:r>
              <a:rPr lang="en-IN" dirty="0">
                <a:hlinkClick r:id="rId2"/>
              </a:rPr>
              <a:t>https://www.youtube.com/watch?v=JFF2vJaN0Cw&amp;list=PLxCzCOWd7aiGFBD2-2joCpWOLUrDLvVV_</a:t>
            </a:r>
            <a:endParaRPr lang="en-US" dirty="0"/>
          </a:p>
          <a:p>
            <a:endParaRPr lang="en-US" dirty="0"/>
          </a:p>
          <a:p>
            <a:r>
              <a:rPr lang="en-IN" dirty="0">
                <a:hlinkClick r:id="rId3"/>
              </a:rPr>
              <a:t>https://www.youtube.com/watch?v=yNedVgNyE8Q</a:t>
            </a:r>
            <a:endParaRPr lang="en-US" dirty="0"/>
          </a:p>
        </p:txBody>
      </p:sp>
      <p:sp>
        <p:nvSpPr>
          <p:cNvPr id="4" name="Date Placeholder 3"/>
          <p:cNvSpPr>
            <a:spLocks noGrp="1"/>
          </p:cNvSpPr>
          <p:nvPr>
            <p:ph type="dt" sz="half" idx="10"/>
          </p:nvPr>
        </p:nvSpPr>
        <p:spPr/>
        <p:txBody>
          <a:bodyPr/>
          <a:lstStyle/>
          <a:p>
            <a:fld id="{C4C7BB66-347B-4391-B8B9-B7D1EEC723FA}"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150</a:t>
            </a:fld>
            <a:endParaRPr lang="en-US">
              <a:latin typeface="Times New Roman" pitchFamily="18" charset="0"/>
              <a:cs typeface="Times New Roman" pitchFamily="18" charset="0"/>
            </a:endParaRPr>
          </a:p>
        </p:txBody>
      </p:sp>
      <p:sp>
        <p:nvSpPr>
          <p:cNvPr id="7" name="Title 1"/>
          <p:cNvSpPr txBox="1">
            <a:spLocks/>
          </p:cNvSpPr>
          <p:nvPr/>
        </p:nvSpPr>
        <p:spPr>
          <a:xfrm>
            <a:off x="2895600" y="0"/>
            <a:ext cx="7772400" cy="857232"/>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Faculty Video Links, </a:t>
            </a:r>
            <a:r>
              <a:rPr lang="en-US" sz="3200" dirty="0" err="1">
                <a:latin typeface="Times New Roman" pitchFamily="18" charset="0"/>
                <a:cs typeface="Times New Roman" pitchFamily="18" charset="0"/>
              </a:rPr>
              <a:t>Youtube</a:t>
            </a:r>
            <a:r>
              <a:rPr lang="en-US" sz="3200" dirty="0">
                <a:latin typeface="Times New Roman" pitchFamily="18" charset="0"/>
                <a:cs typeface="Times New Roman" pitchFamily="18" charset="0"/>
              </a:rPr>
              <a:t> &amp; NPTEL Video Links and Online Courses Details  </a:t>
            </a:r>
          </a:p>
        </p:txBody>
      </p:sp>
      <p:sp>
        <p:nvSpPr>
          <p:cNvPr id="9" name="Footer Placeholder 9"/>
          <p:cNvSpPr txBox="1">
            <a:spLocks/>
          </p:cNvSpPr>
          <p:nvPr/>
        </p:nvSpPr>
        <p:spPr>
          <a:xfrm>
            <a:off x="4667240" y="6286521"/>
            <a:ext cx="2895600" cy="365125"/>
          </a:xfrm>
          <a:prstGeom prst="rect">
            <a:avLst/>
          </a:prstGeom>
        </p:spPr>
        <p:txBody>
          <a:bodyPr vert="horz" lIns="91440" tIns="45720" rIns="91440" bIns="45720" rtlCol="0" anchor="ctr"/>
          <a:lstStyle/>
          <a:p>
            <a:pPr algn="ctr">
              <a:defRPr/>
            </a:pPr>
            <a:r>
              <a:rPr lang="en-IN" sz="1200" dirty="0">
                <a:solidFill>
                  <a:schemeClr val="tx1">
                    <a:tint val="75000"/>
                  </a:schemeClr>
                </a:solidFill>
              </a:rPr>
              <a:t>Sanjay </a:t>
            </a:r>
            <a:r>
              <a:rPr lang="en-IN" sz="1200" dirty="0" err="1">
                <a:solidFill>
                  <a:schemeClr val="tx1">
                    <a:tint val="75000"/>
                  </a:schemeClr>
                </a:solidFill>
              </a:rPr>
              <a:t>Nayak</a:t>
            </a:r>
            <a:r>
              <a:rPr lang="en-IN" sz="1200" dirty="0">
                <a:solidFill>
                  <a:schemeClr val="tx1">
                    <a:tint val="75000"/>
                  </a:schemeClr>
                </a:solidFill>
              </a:rPr>
              <a:t>   CN  KCS603  Unit Number 2</a:t>
            </a:r>
            <a:endParaRPr lang="en-US" sz="1200" dirty="0">
              <a:solidFill>
                <a:schemeClr val="tx1">
                  <a:tint val="75000"/>
                </a:schemeClr>
              </a:solidFill>
            </a:endParaRPr>
          </a:p>
        </p:txBody>
      </p:sp>
      <p:sp>
        <p:nvSpPr>
          <p:cNvPr id="2" name="Footer Placeholder 1"/>
          <p:cNvSpPr>
            <a:spLocks noGrp="1"/>
          </p:cNvSpPr>
          <p:nvPr>
            <p:ph type="ftr" sz="quarter" idx="11"/>
          </p:nvPr>
        </p:nvSpPr>
        <p:spPr/>
        <p:txBody>
          <a:bodyPr/>
          <a:lstStyle/>
          <a:p>
            <a:r>
              <a:rPr lang="en-IN" dirty="0"/>
              <a:t>Ms. Ibtesaam Rais          ACSE502                  CN                UNIT 2</a:t>
            </a:r>
            <a:endParaRPr lang="en-US"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928670"/>
            <a:ext cx="8229600" cy="5429288"/>
          </a:xfrm>
        </p:spPr>
        <p:txBody>
          <a:bodyPr>
            <a:noAutofit/>
          </a:bodyPr>
          <a:lstStyle/>
          <a:p>
            <a:pPr>
              <a:buNone/>
            </a:pPr>
            <a:endParaRPr lang="en-IN" dirty="0"/>
          </a:p>
          <a:p>
            <a:pPr marL="457200" indent="-457200" fontAlgn="base">
              <a:buAutoNum type="arabicPeriod"/>
            </a:pPr>
            <a:r>
              <a:rPr lang="en-IN" dirty="0"/>
              <a:t>Let G(x) be the generator polynomial used for CRC checking. What is the condition that should be satisfied by G(x) to detect odd number of bits in error?				</a:t>
            </a:r>
          </a:p>
          <a:p>
            <a:pPr marL="457200" indent="-457200" fontAlgn="base">
              <a:buNone/>
            </a:pPr>
            <a:r>
              <a:rPr lang="en-IN" dirty="0"/>
              <a:t>      </a:t>
            </a:r>
            <a:r>
              <a:rPr lang="en-US" dirty="0"/>
              <a:t> (</a:t>
            </a:r>
            <a:r>
              <a:rPr lang="en-IN" b="1" dirty="0"/>
              <a:t>A)</a:t>
            </a:r>
            <a:r>
              <a:rPr lang="en-IN" dirty="0"/>
              <a:t> G(x) contains more than two terms</a:t>
            </a:r>
            <a:br>
              <a:rPr lang="en-IN" dirty="0"/>
            </a:br>
            <a:r>
              <a:rPr lang="en-IN" b="1" dirty="0"/>
              <a:t>(B)</a:t>
            </a:r>
            <a:r>
              <a:rPr lang="en-IN" dirty="0"/>
              <a:t> G(x) does not divide 1+x^k, for any k not   exceeding the frame length</a:t>
            </a:r>
            <a:br>
              <a:rPr lang="en-IN" dirty="0"/>
            </a:br>
            <a:r>
              <a:rPr lang="en-IN" b="1" dirty="0"/>
              <a:t>(C) 1+x is a factor of G(x)</a:t>
            </a:r>
            <a:br>
              <a:rPr lang="en-IN" dirty="0"/>
            </a:br>
            <a:r>
              <a:rPr lang="en-IN" b="1" dirty="0"/>
              <a:t>(D)</a:t>
            </a:r>
            <a:r>
              <a:rPr lang="en-IN" dirty="0"/>
              <a:t> G(x) has an odd number of terms.</a:t>
            </a:r>
          </a:p>
          <a:p>
            <a:pPr>
              <a:buNone/>
            </a:pPr>
            <a:r>
              <a:rPr lang="en-IN" dirty="0"/>
              <a:t> </a:t>
            </a:r>
          </a:p>
          <a:p>
            <a:pPr>
              <a:buNone/>
            </a:pPr>
            <a:r>
              <a:rPr lang="en-IN" dirty="0"/>
              <a:t>2. Data link layer deal with data in the form of –</a:t>
            </a:r>
          </a:p>
          <a:p>
            <a:pPr>
              <a:buNone/>
            </a:pPr>
            <a:r>
              <a:rPr lang="en-IN" dirty="0"/>
              <a:t>    a. Bit       b. Packet       c. </a:t>
            </a:r>
            <a:r>
              <a:rPr lang="en-IN" b="1" dirty="0"/>
              <a:t>Frame</a:t>
            </a:r>
            <a:r>
              <a:rPr lang="en-IN" dirty="0"/>
              <a:t>       d. Segment</a:t>
            </a:r>
          </a:p>
          <a:p>
            <a:pPr>
              <a:buNone/>
            </a:pPr>
            <a:r>
              <a:rPr lang="en-IN" dirty="0"/>
              <a:t>3. In Bit stuffing we insert-------- after 00000.</a:t>
            </a:r>
          </a:p>
          <a:p>
            <a:pPr>
              <a:buNone/>
            </a:pPr>
            <a:r>
              <a:rPr lang="en-IN" dirty="0"/>
              <a:t>    a.</a:t>
            </a:r>
            <a:r>
              <a:rPr lang="en-IN" b="1" dirty="0"/>
              <a:t> 1       </a:t>
            </a:r>
            <a:r>
              <a:rPr lang="en-IN" dirty="0"/>
              <a:t>b. 0</a:t>
            </a:r>
            <a:r>
              <a:rPr lang="en-IN" b="1" dirty="0"/>
              <a:t> </a:t>
            </a:r>
            <a:r>
              <a:rPr lang="en-IN" dirty="0"/>
              <a:t>   c. 00       d. 11</a:t>
            </a:r>
          </a:p>
        </p:txBody>
      </p:sp>
      <p:sp>
        <p:nvSpPr>
          <p:cNvPr id="4" name="Date Placeholder 3"/>
          <p:cNvSpPr>
            <a:spLocks noGrp="1"/>
          </p:cNvSpPr>
          <p:nvPr>
            <p:ph type="dt" sz="half" idx="10"/>
          </p:nvPr>
        </p:nvSpPr>
        <p:spPr/>
        <p:txBody>
          <a:bodyPr/>
          <a:lstStyle/>
          <a:p>
            <a:fld id="{2FE3CCAE-0B6B-4119-BCBA-9C8CE9F9B628}"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151</a:t>
            </a:fld>
            <a:endParaRPr lang="en-US">
              <a:latin typeface="Times New Roman" pitchFamily="18" charset="0"/>
              <a:cs typeface="Times New Roman" pitchFamily="18" charset="0"/>
            </a:endParaRPr>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Daily Quiz</a:t>
            </a:r>
          </a:p>
        </p:txBody>
      </p:sp>
      <p:sp>
        <p:nvSpPr>
          <p:cNvPr id="9" name="Footer Placeholder 9"/>
          <p:cNvSpPr>
            <a:spLocks noGrp="1"/>
          </p:cNvSpPr>
          <p:nvPr>
            <p:ph type="ftr" sz="quarter" idx="11"/>
          </p:nvPr>
        </p:nvSpPr>
        <p:spPr>
          <a:xfrm>
            <a:off x="4648200" y="6356350"/>
            <a:ext cx="3948130" cy="501650"/>
          </a:xfrm>
        </p:spPr>
        <p:txBody>
          <a:bodyPr/>
          <a:lstStyle/>
          <a:p>
            <a:r>
              <a:rPr lang="en-IN" dirty="0"/>
              <a:t>Ms. Ibtesaam Rais          ACSE502                  CN                UNIT 2</a:t>
            </a:r>
            <a:endParaRPr lang="en-US"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34EBD5-790D-4CA6-AFB0-B7C21F3D270C}"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152</a:t>
            </a:fld>
            <a:endParaRPr lang="en-US">
              <a:latin typeface="Times New Roman" pitchFamily="18" charset="0"/>
              <a:cs typeface="Times New Roman" pitchFamily="18" charset="0"/>
            </a:endParaRPr>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Weekly Assignment</a:t>
            </a:r>
          </a:p>
        </p:txBody>
      </p:sp>
      <p:sp>
        <p:nvSpPr>
          <p:cNvPr id="9" name="Rectangle 8"/>
          <p:cNvSpPr/>
          <p:nvPr/>
        </p:nvSpPr>
        <p:spPr>
          <a:xfrm>
            <a:off x="1991544" y="980728"/>
            <a:ext cx="8136904" cy="5509200"/>
          </a:xfrm>
          <a:prstGeom prst="rect">
            <a:avLst/>
          </a:prstGeom>
        </p:spPr>
        <p:txBody>
          <a:bodyPr wrap="square">
            <a:spAutoFit/>
          </a:bodyPr>
          <a:lstStyle/>
          <a:p>
            <a:r>
              <a:rPr lang="en-US" sz="2200" dirty="0">
                <a:latin typeface="Times New Roman" pitchFamily="18" charset="0"/>
                <a:cs typeface="Times New Roman" pitchFamily="18" charset="0"/>
              </a:rPr>
              <a:t>4. In Ethernet when Manchester encoding is used, the bit rate is:</a:t>
            </a:r>
          </a:p>
          <a:p>
            <a:r>
              <a:rPr lang="en-US" sz="2200" b="1" dirty="0">
                <a:latin typeface="Times New Roman" pitchFamily="18" charset="0"/>
                <a:cs typeface="Times New Roman" pitchFamily="18" charset="0"/>
              </a:rPr>
              <a:t>(A) Half the baud rate.</a:t>
            </a:r>
            <a:r>
              <a:rPr lang="en-US" sz="2200" dirty="0">
                <a:latin typeface="Times New Roman" pitchFamily="18" charset="0"/>
                <a:cs typeface="Times New Roman" pitchFamily="18" charset="0"/>
              </a:rPr>
              <a:t>      </a:t>
            </a:r>
            <a:r>
              <a:rPr lang="en-US" sz="2200" b="1" dirty="0">
                <a:latin typeface="Times New Roman" pitchFamily="18" charset="0"/>
                <a:cs typeface="Times New Roman" pitchFamily="18" charset="0"/>
              </a:rPr>
              <a:t>(B)</a:t>
            </a:r>
            <a:r>
              <a:rPr lang="en-US" sz="2200" dirty="0">
                <a:latin typeface="Times New Roman" pitchFamily="18" charset="0"/>
                <a:cs typeface="Times New Roman" pitchFamily="18" charset="0"/>
              </a:rPr>
              <a:t> Twice the baud rate.</a:t>
            </a:r>
            <a:br>
              <a:rPr lang="en-US" sz="2200" dirty="0">
                <a:latin typeface="Times New Roman" pitchFamily="18" charset="0"/>
                <a:cs typeface="Times New Roman" pitchFamily="18" charset="0"/>
              </a:rPr>
            </a:br>
            <a:r>
              <a:rPr lang="en-US" sz="2200" b="1" dirty="0">
                <a:latin typeface="Times New Roman" pitchFamily="18" charset="0"/>
                <a:cs typeface="Times New Roman" pitchFamily="18" charset="0"/>
              </a:rPr>
              <a:t>(C)</a:t>
            </a:r>
            <a:r>
              <a:rPr lang="en-US" sz="2200" dirty="0">
                <a:latin typeface="Times New Roman" pitchFamily="18" charset="0"/>
                <a:cs typeface="Times New Roman" pitchFamily="18" charset="0"/>
              </a:rPr>
              <a:t> Same as the baud rate.   </a:t>
            </a:r>
            <a:r>
              <a:rPr lang="en-US" sz="2200" b="1" dirty="0">
                <a:latin typeface="Times New Roman" pitchFamily="18" charset="0"/>
                <a:cs typeface="Times New Roman" pitchFamily="18" charset="0"/>
              </a:rPr>
              <a:t>(D)</a:t>
            </a:r>
            <a:r>
              <a:rPr lang="en-US" sz="2200" dirty="0">
                <a:latin typeface="Times New Roman" pitchFamily="18" charset="0"/>
                <a:cs typeface="Times New Roman" pitchFamily="18" charset="0"/>
              </a:rPr>
              <a:t> None of the above</a:t>
            </a:r>
          </a:p>
          <a:p>
            <a:pPr fontAlgn="base"/>
            <a:r>
              <a:rPr lang="en-US" sz="2200" dirty="0">
                <a:latin typeface="Times New Roman" pitchFamily="18" charset="0"/>
                <a:cs typeface="Times New Roman" pitchFamily="18" charset="0"/>
              </a:rPr>
              <a:t>5. </a:t>
            </a:r>
            <a:r>
              <a:rPr lang="en-IN" sz="2200" dirty="0">
                <a:latin typeface="Times New Roman" pitchFamily="18" charset="0"/>
                <a:cs typeface="Times New Roman" pitchFamily="18" charset="0"/>
              </a:rPr>
              <a:t>Which of the following is a MAC address?</a:t>
            </a:r>
            <a:r>
              <a:rPr lang="en-US" sz="2200" dirty="0">
                <a:latin typeface="Times New Roman" pitchFamily="18" charset="0"/>
                <a:cs typeface="Times New Roman" pitchFamily="18" charset="0"/>
              </a:rPr>
              <a:t> </a:t>
            </a:r>
            <a:br>
              <a:rPr lang="en-IN" sz="2200" dirty="0">
                <a:latin typeface="Times New Roman" pitchFamily="18" charset="0"/>
                <a:cs typeface="Times New Roman" pitchFamily="18" charset="0"/>
              </a:rPr>
            </a:br>
            <a:r>
              <a:rPr lang="en-IN" sz="2200" b="1" dirty="0">
                <a:latin typeface="Times New Roman" pitchFamily="18" charset="0"/>
                <a:cs typeface="Times New Roman" pitchFamily="18" charset="0"/>
              </a:rPr>
              <a:t>(A)</a:t>
            </a:r>
            <a:r>
              <a:rPr lang="en-IN" sz="2200" dirty="0">
                <a:latin typeface="Times New Roman" pitchFamily="18" charset="0"/>
                <a:cs typeface="Times New Roman" pitchFamily="18" charset="0"/>
              </a:rPr>
              <a:t> 192.166.200.50         </a:t>
            </a:r>
            <a:r>
              <a:rPr lang="en-IN" sz="2200" b="1" dirty="0">
                <a:latin typeface="Times New Roman" pitchFamily="18" charset="0"/>
                <a:cs typeface="Times New Roman" pitchFamily="18" charset="0"/>
              </a:rPr>
              <a:t>(B)</a:t>
            </a:r>
            <a:r>
              <a:rPr lang="en-IN" sz="2200" dirty="0">
                <a:latin typeface="Times New Roman" pitchFamily="18" charset="0"/>
                <a:cs typeface="Times New Roman" pitchFamily="18" charset="0"/>
              </a:rPr>
              <a:t> 00056A:01A01A5CCA7FF60</a:t>
            </a:r>
            <a:br>
              <a:rPr lang="en-IN" sz="2200" dirty="0">
                <a:latin typeface="Times New Roman" pitchFamily="18" charset="0"/>
                <a:cs typeface="Times New Roman" pitchFamily="18" charset="0"/>
              </a:rPr>
            </a:br>
            <a:r>
              <a:rPr lang="en-IN" sz="2200" b="1" dirty="0">
                <a:latin typeface="Times New Roman" pitchFamily="18" charset="0"/>
                <a:cs typeface="Times New Roman" pitchFamily="18" charset="0"/>
              </a:rPr>
              <a:t>(C)</a:t>
            </a:r>
            <a:r>
              <a:rPr lang="en-IN" sz="2200" dirty="0">
                <a:latin typeface="Times New Roman" pitchFamily="18" charset="0"/>
                <a:cs typeface="Times New Roman" pitchFamily="18" charset="0"/>
              </a:rPr>
              <a:t> 568, Airport Road     </a:t>
            </a:r>
            <a:r>
              <a:rPr lang="en-US" sz="2200" b="1" dirty="0">
                <a:latin typeface="Times New Roman" pitchFamily="18" charset="0"/>
                <a:cs typeface="Times New Roman" pitchFamily="18" charset="0"/>
              </a:rPr>
              <a:t>(D) 01:A5:BB:A7:FF:60</a:t>
            </a:r>
          </a:p>
          <a:p>
            <a:pPr marL="457200" indent="-457200" fontAlgn="base">
              <a:buAutoNum type="arabicPeriod" startAt="6"/>
            </a:pPr>
            <a:r>
              <a:rPr lang="en-US" sz="2200" dirty="0">
                <a:latin typeface="Times New Roman" pitchFamily="18" charset="0"/>
                <a:cs typeface="Times New Roman" pitchFamily="18" charset="0"/>
              </a:rPr>
              <a:t>Pure and Slotted term related to which type of protocol-</a:t>
            </a:r>
          </a:p>
          <a:p>
            <a:pPr marL="457200" indent="-457200" fontAlgn="base"/>
            <a:r>
              <a:rPr lang="en-US" sz="2200" dirty="0">
                <a:latin typeface="Times New Roman" pitchFamily="18" charset="0"/>
                <a:cs typeface="Times New Roman" pitchFamily="18" charset="0"/>
              </a:rPr>
              <a:t>       a. CSMA      b. </a:t>
            </a:r>
            <a:r>
              <a:rPr lang="en-US" sz="2200" b="1" dirty="0">
                <a:latin typeface="Times New Roman" pitchFamily="18" charset="0"/>
                <a:cs typeface="Times New Roman" pitchFamily="18" charset="0"/>
              </a:rPr>
              <a:t>ALOHA</a:t>
            </a:r>
            <a:r>
              <a:rPr lang="en-US" sz="2200" dirty="0">
                <a:latin typeface="Times New Roman" pitchFamily="18" charset="0"/>
                <a:cs typeface="Times New Roman" pitchFamily="18" charset="0"/>
              </a:rPr>
              <a:t>     c.  Token ring     d. FDDI</a:t>
            </a:r>
          </a:p>
          <a:p>
            <a:pPr marL="457200" indent="-457200" fontAlgn="base"/>
            <a:r>
              <a:rPr lang="en-US" sz="2200" dirty="0">
                <a:latin typeface="Times New Roman" pitchFamily="18" charset="0"/>
                <a:cs typeface="Times New Roman" pitchFamily="18" charset="0"/>
              </a:rPr>
              <a:t>7.  IEEE 802.5 related to protocol-</a:t>
            </a:r>
          </a:p>
          <a:p>
            <a:pPr marL="457200" indent="-457200" fontAlgn="base"/>
            <a:r>
              <a:rPr lang="en-US" sz="2200" dirty="0">
                <a:latin typeface="Times New Roman" pitchFamily="18" charset="0"/>
                <a:cs typeface="Times New Roman" pitchFamily="18" charset="0"/>
              </a:rPr>
              <a:t>     a. Internetworking     b. Ethernet    c. </a:t>
            </a:r>
            <a:r>
              <a:rPr lang="en-US" sz="2200" b="1" dirty="0">
                <a:latin typeface="Times New Roman" pitchFamily="18" charset="0"/>
                <a:cs typeface="Times New Roman" pitchFamily="18" charset="0"/>
              </a:rPr>
              <a:t>Token ring    </a:t>
            </a:r>
            <a:r>
              <a:rPr lang="en-US" sz="2200" dirty="0">
                <a:latin typeface="Times New Roman" pitchFamily="18" charset="0"/>
                <a:cs typeface="Times New Roman" pitchFamily="18" charset="0"/>
              </a:rPr>
              <a:t>d. Token Bus</a:t>
            </a:r>
          </a:p>
          <a:p>
            <a:pPr marL="457200" indent="-457200" fontAlgn="base"/>
            <a:r>
              <a:rPr lang="en-US" sz="2200" dirty="0">
                <a:latin typeface="Times New Roman" pitchFamily="18" charset="0"/>
                <a:cs typeface="Times New Roman" pitchFamily="18" charset="0"/>
              </a:rPr>
              <a:t>8. IEEE 802.3 related to protocol-</a:t>
            </a:r>
          </a:p>
          <a:p>
            <a:pPr marL="457200" indent="-457200" fontAlgn="base"/>
            <a:r>
              <a:rPr lang="en-US" sz="2200" dirty="0">
                <a:latin typeface="Times New Roman" pitchFamily="18" charset="0"/>
                <a:cs typeface="Times New Roman" pitchFamily="18" charset="0"/>
              </a:rPr>
              <a:t>     a. Internetworking     b. </a:t>
            </a:r>
            <a:r>
              <a:rPr lang="en-US" sz="2200" b="1" dirty="0">
                <a:latin typeface="Times New Roman" pitchFamily="18" charset="0"/>
                <a:cs typeface="Times New Roman" pitchFamily="18" charset="0"/>
              </a:rPr>
              <a:t>Ethernet</a:t>
            </a:r>
            <a:r>
              <a:rPr lang="en-US" sz="2200" dirty="0">
                <a:latin typeface="Times New Roman" pitchFamily="18" charset="0"/>
                <a:cs typeface="Times New Roman" pitchFamily="18" charset="0"/>
              </a:rPr>
              <a:t>    c. Token ring    d. Token Bus</a:t>
            </a:r>
          </a:p>
          <a:p>
            <a:pPr marL="457200" indent="-457200" fontAlgn="base"/>
            <a:r>
              <a:rPr lang="en-US" sz="2200" dirty="0">
                <a:latin typeface="Times New Roman" pitchFamily="18" charset="0"/>
                <a:cs typeface="Times New Roman" pitchFamily="18" charset="0"/>
              </a:rPr>
              <a:t>9. Which combination is correct for IPv6 and IPv4 –</a:t>
            </a:r>
          </a:p>
          <a:p>
            <a:pPr marL="457200" indent="-457200" fontAlgn="base"/>
            <a:r>
              <a:rPr lang="en-US" sz="2200" dirty="0">
                <a:latin typeface="Times New Roman" pitchFamily="18" charset="0"/>
                <a:cs typeface="Times New Roman" pitchFamily="18" charset="0"/>
              </a:rPr>
              <a:t>    a. 48 &amp; 32     b. 32 &amp; 48      c. 128  &amp;  48     d. </a:t>
            </a:r>
            <a:r>
              <a:rPr lang="en-US" sz="2200" b="1" dirty="0">
                <a:latin typeface="Times New Roman" pitchFamily="18" charset="0"/>
                <a:cs typeface="Times New Roman" pitchFamily="18" charset="0"/>
              </a:rPr>
              <a:t>128 &amp; 32</a:t>
            </a:r>
          </a:p>
          <a:p>
            <a:pPr marL="457200" indent="-457200" fontAlgn="base"/>
            <a:r>
              <a:rPr lang="en-US" sz="2200" dirty="0">
                <a:latin typeface="Times New Roman" pitchFamily="18" charset="0"/>
                <a:cs typeface="Times New Roman" pitchFamily="18" charset="0"/>
              </a:rPr>
              <a:t>10.CRC method is –</a:t>
            </a:r>
          </a:p>
          <a:p>
            <a:pPr marL="457200" indent="-457200" fontAlgn="base"/>
            <a:r>
              <a:rPr lang="en-US" sz="2200" dirty="0">
                <a:latin typeface="Times New Roman" pitchFamily="18" charset="0"/>
                <a:cs typeface="Times New Roman" pitchFamily="18" charset="0"/>
              </a:rPr>
              <a:t>      a. </a:t>
            </a:r>
            <a:r>
              <a:rPr lang="en-US" sz="2200" b="1" dirty="0">
                <a:latin typeface="Times New Roman" pitchFamily="18" charset="0"/>
                <a:cs typeface="Times New Roman" pitchFamily="18" charset="0"/>
              </a:rPr>
              <a:t>Error Detection  </a:t>
            </a:r>
            <a:r>
              <a:rPr lang="en-US" sz="2200" dirty="0">
                <a:latin typeface="Times New Roman" pitchFamily="18" charset="0"/>
                <a:cs typeface="Times New Roman" pitchFamily="18" charset="0"/>
              </a:rPr>
              <a:t>b. Error Correction  c. Both   d. None of above</a:t>
            </a:r>
            <a:endParaRPr lang="en-IN" sz="2200" dirty="0">
              <a:latin typeface="Times New Roman" pitchFamily="18" charset="0"/>
              <a:cs typeface="Times New Roman" pitchFamily="18" charset="0"/>
            </a:endParaRPr>
          </a:p>
        </p:txBody>
      </p:sp>
      <p:sp>
        <p:nvSpPr>
          <p:cNvPr id="10"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Daily Quiz</a:t>
            </a:r>
          </a:p>
        </p:txBody>
      </p:sp>
      <p:sp>
        <p:nvSpPr>
          <p:cNvPr id="12" name="Footer Placeholder 9"/>
          <p:cNvSpPr>
            <a:spLocks noGrp="1"/>
          </p:cNvSpPr>
          <p:nvPr>
            <p:ph type="ftr" sz="quarter" idx="11"/>
          </p:nvPr>
        </p:nvSpPr>
        <p:spPr>
          <a:xfrm>
            <a:off x="4648200" y="6356351"/>
            <a:ext cx="2895600" cy="365125"/>
          </a:xfrm>
        </p:spPr>
        <p:txBody>
          <a:bodyPr/>
          <a:lstStyle/>
          <a:p>
            <a:r>
              <a:rPr lang="en-IN" dirty="0"/>
              <a:t>Ms. Ibtesaam Rais          ACSE502                  CN                UNIT 2</a:t>
            </a:r>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7A57B83-BF8C-496A-9F5E-1CE264B763CC}"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4648200" y="6356350"/>
            <a:ext cx="3662378"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153</a:t>
            </a:fld>
            <a:endParaRPr lang="en-US">
              <a:latin typeface="Times New Roman" pitchFamily="18" charset="0"/>
              <a:cs typeface="Times New Roman" pitchFamily="18" charset="0"/>
            </a:endParaRPr>
          </a:p>
        </p:txBody>
      </p:sp>
      <p:sp>
        <p:nvSpPr>
          <p:cNvPr id="8"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Weekly Assignment</a:t>
            </a:r>
          </a:p>
        </p:txBody>
      </p:sp>
      <p:graphicFrame>
        <p:nvGraphicFramePr>
          <p:cNvPr id="20" name="Table 19"/>
          <p:cNvGraphicFramePr>
            <a:graphicFrameLocks noGrp="1"/>
          </p:cNvGraphicFramePr>
          <p:nvPr/>
        </p:nvGraphicFramePr>
        <p:xfrm>
          <a:off x="2381224" y="642918"/>
          <a:ext cx="7786742" cy="5646046"/>
        </p:xfrm>
        <a:graphic>
          <a:graphicData uri="http://schemas.openxmlformats.org/drawingml/2006/table">
            <a:tbl>
              <a:tblPr/>
              <a:tblGrid>
                <a:gridCol w="7786742">
                  <a:extLst>
                    <a:ext uri="{9D8B030D-6E8A-4147-A177-3AD203B41FA5}">
                      <a16:colId xmlns:a16="http://schemas.microsoft.com/office/drawing/2014/main" val="20000"/>
                    </a:ext>
                  </a:extLst>
                </a:gridCol>
              </a:tblGrid>
              <a:tr h="375385">
                <a:tc>
                  <a:txBody>
                    <a:bodyPr/>
                    <a:lstStyle/>
                    <a:p>
                      <a:pPr>
                        <a:lnSpc>
                          <a:spcPct val="115000"/>
                        </a:lnSpc>
                        <a:spcAft>
                          <a:spcPts val="0"/>
                        </a:spcAft>
                      </a:pPr>
                      <a:r>
                        <a:rPr lang="en-US" sz="2200" dirty="0">
                          <a:latin typeface="Times New Roman"/>
                          <a:ea typeface="Arial Unicode MS"/>
                          <a:cs typeface="Times New Roman"/>
                        </a:rPr>
                        <a:t>1. Name the functions of Data link layer </a:t>
                      </a:r>
                      <a:r>
                        <a:rPr lang="en-US" sz="2200" dirty="0">
                          <a:latin typeface="Times New Roman" pitchFamily="18" charset="0"/>
                          <a:cs typeface="Times New Roman" pitchFamily="18" charset="0"/>
                        </a:rPr>
                        <a:t>(CO2)</a:t>
                      </a:r>
                      <a:endParaRPr lang="en-IN" sz="2200" dirty="0">
                        <a:latin typeface="Times New Roman"/>
                        <a:ea typeface="Arial Unicode MS"/>
                        <a:cs typeface="Times New Roman"/>
                      </a:endParaRPr>
                    </a:p>
                  </a:txBody>
                  <a:tcPr marL="9642" marR="9642" marT="9642" marB="9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7884">
                <a:tc>
                  <a:txBody>
                    <a:bodyPr/>
                    <a:lstStyle/>
                    <a:p>
                      <a:pPr>
                        <a:lnSpc>
                          <a:spcPct val="115000"/>
                        </a:lnSpc>
                        <a:spcAft>
                          <a:spcPts val="0"/>
                        </a:spcAft>
                      </a:pPr>
                      <a:r>
                        <a:rPr lang="en-US" sz="2200" dirty="0">
                          <a:latin typeface="Times New Roman"/>
                          <a:ea typeface="Arial Unicode MS"/>
                          <a:cs typeface="Times New Roman"/>
                        </a:rPr>
                        <a:t>2. Name the error control methods at data link layer.</a:t>
                      </a:r>
                      <a:r>
                        <a:rPr lang="en-US" sz="2200" dirty="0">
                          <a:latin typeface="Times New Roman" pitchFamily="18" charset="0"/>
                          <a:cs typeface="Times New Roman" pitchFamily="18" charset="0"/>
                        </a:rPr>
                        <a:t> (CO2)</a:t>
                      </a:r>
                      <a:endParaRPr lang="en-IN" sz="2200" dirty="0">
                        <a:latin typeface="Times New Roman"/>
                        <a:ea typeface="Arial Unicode MS"/>
                        <a:cs typeface="Times New Roman"/>
                      </a:endParaRPr>
                    </a:p>
                  </a:txBody>
                  <a:tcPr marL="9642" marR="9642" marT="9642" marB="9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7884">
                <a:tc>
                  <a:txBody>
                    <a:bodyPr/>
                    <a:lstStyle/>
                    <a:p>
                      <a:pPr>
                        <a:lnSpc>
                          <a:spcPct val="115000"/>
                        </a:lnSpc>
                        <a:spcAft>
                          <a:spcPts val="0"/>
                        </a:spcAft>
                      </a:pPr>
                      <a:r>
                        <a:rPr lang="en-US" sz="2200" dirty="0">
                          <a:latin typeface="Times New Roman"/>
                          <a:ea typeface="Arial Unicode MS"/>
                          <a:cs typeface="Times New Roman"/>
                        </a:rPr>
                        <a:t>3. Explain the need of flow control. </a:t>
                      </a:r>
                      <a:r>
                        <a:rPr lang="en-US" sz="2200" dirty="0">
                          <a:latin typeface="Times New Roman" pitchFamily="18" charset="0"/>
                          <a:cs typeface="Times New Roman" pitchFamily="18" charset="0"/>
                        </a:rPr>
                        <a:t>(CO2)</a:t>
                      </a:r>
                      <a:endParaRPr lang="en-IN" sz="2200" dirty="0">
                        <a:latin typeface="Times New Roman"/>
                        <a:ea typeface="Arial Unicode MS"/>
                        <a:cs typeface="Times New Roman"/>
                      </a:endParaRPr>
                    </a:p>
                  </a:txBody>
                  <a:tcPr marL="9642" marR="9642" marT="9642" marB="9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27423">
                <a:tc>
                  <a:txBody>
                    <a:bodyPr/>
                    <a:lstStyle/>
                    <a:p>
                      <a:pPr>
                        <a:lnSpc>
                          <a:spcPct val="115000"/>
                        </a:lnSpc>
                        <a:spcAft>
                          <a:spcPts val="0"/>
                        </a:spcAft>
                      </a:pPr>
                      <a:r>
                        <a:rPr lang="en-US" sz="2200" dirty="0">
                          <a:latin typeface="Times New Roman"/>
                          <a:ea typeface="Arial Unicode MS"/>
                          <a:cs typeface="Times New Roman"/>
                        </a:rPr>
                        <a:t>4. Calculate the frame transmission time for the frame length 30 bytes  at the speed of 10Mbps. (CO2)</a:t>
                      </a:r>
                      <a:endParaRPr lang="en-IN" sz="2200" dirty="0">
                        <a:latin typeface="Times New Roman"/>
                        <a:ea typeface="Arial Unicode MS"/>
                        <a:cs typeface="Times New Roman"/>
                      </a:endParaRPr>
                    </a:p>
                  </a:txBody>
                  <a:tcPr marL="9642" marR="9642" marT="9642" marB="9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7884">
                <a:tc>
                  <a:txBody>
                    <a:bodyPr/>
                    <a:lstStyle/>
                    <a:p>
                      <a:pPr>
                        <a:lnSpc>
                          <a:spcPct val="115000"/>
                        </a:lnSpc>
                        <a:spcAft>
                          <a:spcPts val="0"/>
                        </a:spcAft>
                      </a:pPr>
                      <a:r>
                        <a:rPr lang="en-US" sz="2200" dirty="0">
                          <a:latin typeface="Times New Roman"/>
                          <a:ea typeface="Arial Unicode MS"/>
                          <a:cs typeface="Times New Roman"/>
                        </a:rPr>
                        <a:t>5. Name the IEEE standards for LAN.(CO2)</a:t>
                      </a:r>
                      <a:endParaRPr lang="en-IN" sz="2200" dirty="0">
                        <a:latin typeface="Times New Roman"/>
                        <a:ea typeface="Arial Unicode MS"/>
                        <a:cs typeface="Times New Roman"/>
                      </a:endParaRPr>
                    </a:p>
                  </a:txBody>
                  <a:tcPr marL="9642" marR="9642" marT="9642" marB="9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67884">
                <a:tc>
                  <a:txBody>
                    <a:bodyPr/>
                    <a:lstStyle/>
                    <a:p>
                      <a:pPr>
                        <a:lnSpc>
                          <a:spcPct val="115000"/>
                        </a:lnSpc>
                        <a:spcAft>
                          <a:spcPts val="0"/>
                        </a:spcAft>
                      </a:pPr>
                      <a:r>
                        <a:rPr lang="en-US" sz="2200" dirty="0">
                          <a:latin typeface="Times New Roman"/>
                          <a:ea typeface="Arial Unicode MS"/>
                          <a:cs typeface="Times New Roman"/>
                        </a:rPr>
                        <a:t>6. DQDB and FDDI standards.(CO2)</a:t>
                      </a:r>
                      <a:endParaRPr lang="en-IN" sz="2200" dirty="0">
                        <a:latin typeface="Times New Roman"/>
                        <a:ea typeface="Arial Unicode MS"/>
                        <a:cs typeface="Times New Roman"/>
                      </a:endParaRPr>
                    </a:p>
                  </a:txBody>
                  <a:tcPr marL="9642" marR="9642" marT="9642" marB="9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67884">
                <a:tc>
                  <a:txBody>
                    <a:bodyPr/>
                    <a:lstStyle/>
                    <a:p>
                      <a:pPr>
                        <a:lnSpc>
                          <a:spcPct val="115000"/>
                        </a:lnSpc>
                        <a:spcAft>
                          <a:spcPts val="0"/>
                        </a:spcAft>
                      </a:pPr>
                      <a:r>
                        <a:rPr lang="en-US" sz="2200" dirty="0">
                          <a:latin typeface="Times New Roman"/>
                          <a:ea typeface="Arial Unicode MS"/>
                          <a:cs typeface="Times New Roman"/>
                        </a:rPr>
                        <a:t>7. Explain the format of token in token ring topology. (CO2)</a:t>
                      </a:r>
                      <a:endParaRPr lang="en-IN" sz="2200" dirty="0">
                        <a:latin typeface="Times New Roman"/>
                        <a:ea typeface="Arial Unicode MS"/>
                        <a:cs typeface="Times New Roman"/>
                      </a:endParaRPr>
                    </a:p>
                  </a:txBody>
                  <a:tcPr marL="9642" marR="9642" marT="9642" marB="9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67884">
                <a:tc>
                  <a:txBody>
                    <a:bodyPr/>
                    <a:lstStyle/>
                    <a:p>
                      <a:pPr>
                        <a:lnSpc>
                          <a:spcPct val="115000"/>
                        </a:lnSpc>
                        <a:spcAft>
                          <a:spcPts val="0"/>
                        </a:spcAft>
                      </a:pPr>
                      <a:r>
                        <a:rPr lang="en-US" sz="2200" dirty="0">
                          <a:latin typeface="Times New Roman"/>
                          <a:ea typeface="Arial Unicode MS"/>
                          <a:cs typeface="Times New Roman"/>
                        </a:rPr>
                        <a:t>8. Explain the need of bit stuffing. (CO2)</a:t>
                      </a:r>
                      <a:endParaRPr lang="en-IN" sz="2200" dirty="0">
                        <a:latin typeface="Times New Roman"/>
                        <a:ea typeface="Arial Unicode MS"/>
                        <a:cs typeface="Times New Roman"/>
                      </a:endParaRPr>
                    </a:p>
                  </a:txBody>
                  <a:tcPr marL="9642" marR="9642" marT="9642" marB="9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67884">
                <a:tc>
                  <a:txBody>
                    <a:bodyPr/>
                    <a:lstStyle/>
                    <a:p>
                      <a:pPr>
                        <a:lnSpc>
                          <a:spcPct val="115000"/>
                        </a:lnSpc>
                        <a:spcAft>
                          <a:spcPts val="0"/>
                        </a:spcAft>
                      </a:pPr>
                      <a:r>
                        <a:rPr lang="en-US" sz="2200" dirty="0">
                          <a:latin typeface="Times New Roman"/>
                          <a:ea typeface="Arial Unicode MS"/>
                          <a:cs typeface="Times New Roman"/>
                        </a:rPr>
                        <a:t>9. find the checksum for the given data 1010000111001010(CO2)</a:t>
                      </a:r>
                      <a:endParaRPr lang="en-IN" sz="2200" dirty="0">
                        <a:latin typeface="Times New Roman"/>
                        <a:ea typeface="Arial Unicode MS"/>
                        <a:cs typeface="Times New Roman"/>
                      </a:endParaRPr>
                    </a:p>
                  </a:txBody>
                  <a:tcPr marL="9642" marR="9642" marT="9642" marB="9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727423">
                <a:tc>
                  <a:txBody>
                    <a:bodyPr/>
                    <a:lstStyle/>
                    <a:p>
                      <a:pPr>
                        <a:lnSpc>
                          <a:spcPct val="115000"/>
                        </a:lnSpc>
                        <a:spcAft>
                          <a:spcPts val="0"/>
                        </a:spcAft>
                      </a:pPr>
                      <a:r>
                        <a:rPr lang="en-US" sz="2200" dirty="0">
                          <a:latin typeface="Times New Roman"/>
                          <a:ea typeface="Arial Unicode MS"/>
                          <a:cs typeface="Times New Roman"/>
                        </a:rPr>
                        <a:t>20. Write the efficiency of pure aloha and slotted aloha protocol(CO2)</a:t>
                      </a:r>
                      <a:endParaRPr lang="en-IN" sz="2200" dirty="0">
                        <a:latin typeface="Times New Roman"/>
                        <a:ea typeface="Arial Unicode MS"/>
                        <a:cs typeface="Times New Roman"/>
                      </a:endParaRPr>
                    </a:p>
                  </a:txBody>
                  <a:tcPr marL="9642" marR="9642" marT="9642" marB="9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727423">
                <a:tc>
                  <a:txBody>
                    <a:bodyPr/>
                    <a:lstStyle/>
                    <a:p>
                      <a:pPr>
                        <a:lnSpc>
                          <a:spcPct val="115000"/>
                        </a:lnSpc>
                        <a:spcAft>
                          <a:spcPts val="0"/>
                        </a:spcAft>
                      </a:pPr>
                      <a:r>
                        <a:rPr lang="en-US" sz="2200" dirty="0">
                          <a:latin typeface="Times New Roman"/>
                          <a:ea typeface="Arial Unicode MS"/>
                          <a:cs typeface="Times New Roman"/>
                        </a:rPr>
                        <a:t>11. Calculate CRC code for given data 10011000 with given divisor x3+x2+1(CO2)</a:t>
                      </a:r>
                      <a:endParaRPr lang="en-IN" sz="2200" dirty="0">
                        <a:latin typeface="Times New Roman"/>
                        <a:ea typeface="Arial Unicode MS"/>
                        <a:cs typeface="Times New Roman"/>
                      </a:endParaRPr>
                    </a:p>
                  </a:txBody>
                  <a:tcPr marL="9642" marR="9642" marT="9642" marB="9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67884">
                <a:tc>
                  <a:txBody>
                    <a:bodyPr/>
                    <a:lstStyle/>
                    <a:p>
                      <a:pPr>
                        <a:lnSpc>
                          <a:spcPct val="115000"/>
                        </a:lnSpc>
                        <a:spcAft>
                          <a:spcPts val="0"/>
                        </a:spcAft>
                      </a:pPr>
                      <a:r>
                        <a:rPr lang="en-US" sz="2200" dirty="0">
                          <a:latin typeface="Times New Roman"/>
                          <a:ea typeface="Arial Unicode MS"/>
                          <a:cs typeface="Times New Roman"/>
                        </a:rPr>
                        <a:t>12. Calculate hamming code for the given 7 bit data 1101101. (CO2)</a:t>
                      </a:r>
                      <a:endParaRPr lang="en-IN" sz="2200" dirty="0">
                        <a:latin typeface="Times New Roman"/>
                        <a:ea typeface="Arial Unicode MS"/>
                        <a:cs typeface="Times New Roman"/>
                      </a:endParaRPr>
                    </a:p>
                  </a:txBody>
                  <a:tcPr marL="9642" marR="9642" marT="9642" marB="9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1"/>
            <a:ext cx="8229600" cy="4525963"/>
          </a:xfrm>
        </p:spPr>
        <p:txBody>
          <a:bodyPr>
            <a:normAutofit lnSpcReduction="10000"/>
          </a:bodyPr>
          <a:lstStyle/>
          <a:p>
            <a:pPr fontAlgn="base">
              <a:buNone/>
            </a:pPr>
            <a:r>
              <a:rPr lang="en-IN" dirty="0">
                <a:latin typeface="Times New Roman" pitchFamily="18" charset="0"/>
                <a:cs typeface="Times New Roman" pitchFamily="18" charset="0"/>
              </a:rPr>
              <a:t> 1.Sliding window ARQ generally implemented in 		(</a:t>
            </a:r>
            <a:r>
              <a:rPr lang="en-US" dirty="0">
                <a:latin typeface="Times New Roman"/>
                <a:ea typeface="Arial Unicode MS"/>
                <a:cs typeface="Times New Roman"/>
              </a:rPr>
              <a:t>CO3)</a:t>
            </a:r>
            <a:r>
              <a:rPr lang="en-IN" dirty="0">
                <a:latin typeface="Times New Roman" pitchFamily="18" charset="0"/>
                <a:cs typeface="Times New Roman" pitchFamily="18" charset="0"/>
              </a:rPr>
              <a:t> </a:t>
            </a:r>
          </a:p>
          <a:p>
            <a:pPr marL="809625" indent="-269875" fontAlgn="base">
              <a:buFont typeface="+mj-lt"/>
              <a:buAutoNum type="alphaLcParenR"/>
            </a:pPr>
            <a:r>
              <a:rPr lang="en-IN" dirty="0">
                <a:latin typeface="Times New Roman" pitchFamily="18" charset="0"/>
                <a:cs typeface="Times New Roman" pitchFamily="18" charset="0"/>
              </a:rPr>
              <a:t>Go-Back-N ARQ</a:t>
            </a:r>
          </a:p>
          <a:p>
            <a:pPr marL="809625" indent="-269875" fontAlgn="base">
              <a:buFont typeface="+mj-lt"/>
              <a:buAutoNum type="alphaLcParenR"/>
            </a:pPr>
            <a:r>
              <a:rPr lang="en-IN" dirty="0">
                <a:latin typeface="Times New Roman" pitchFamily="18" charset="0"/>
                <a:cs typeface="Times New Roman" pitchFamily="18" charset="0"/>
              </a:rPr>
              <a:t>Go-Reject-N ARQ</a:t>
            </a:r>
          </a:p>
          <a:p>
            <a:pPr marL="809625" indent="-269875" fontAlgn="base">
              <a:buFont typeface="+mj-lt"/>
              <a:buAutoNum type="alphaLcParenR"/>
            </a:pPr>
            <a:r>
              <a:rPr lang="en-IN" dirty="0">
                <a:latin typeface="Times New Roman" pitchFamily="18" charset="0"/>
                <a:cs typeface="Times New Roman" pitchFamily="18" charset="0"/>
              </a:rPr>
              <a:t>Selective reject ARQ</a:t>
            </a:r>
          </a:p>
          <a:p>
            <a:pPr marL="809625" indent="-269875" fontAlgn="base">
              <a:buFont typeface="+mj-lt"/>
              <a:buAutoNum type="alphaLcParenR"/>
            </a:pPr>
            <a:r>
              <a:rPr lang="en-IN" b="1" dirty="0">
                <a:latin typeface="Times New Roman" pitchFamily="18" charset="0"/>
                <a:cs typeface="Times New Roman" pitchFamily="18" charset="0"/>
              </a:rPr>
              <a:t>A &amp;C</a:t>
            </a:r>
            <a:endParaRPr lang="en-IN" dirty="0">
              <a:latin typeface="Times New Roman" pitchFamily="18" charset="0"/>
              <a:cs typeface="Times New Roman" pitchFamily="18" charset="0"/>
            </a:endParaRPr>
          </a:p>
          <a:p>
            <a:pPr fontAlgn="base">
              <a:buNone/>
            </a:pPr>
            <a:r>
              <a:rPr lang="en-IN" b="1" dirty="0">
                <a:latin typeface="Times New Roman" pitchFamily="18" charset="0"/>
                <a:cs typeface="Times New Roman" pitchFamily="18" charset="0"/>
              </a:rPr>
              <a:t> </a:t>
            </a:r>
            <a:endParaRPr lang="en-IN" dirty="0">
              <a:latin typeface="Times New Roman" pitchFamily="18" charset="0"/>
              <a:cs typeface="Times New Roman" pitchFamily="18" charset="0"/>
            </a:endParaRPr>
          </a:p>
          <a:p>
            <a:pPr>
              <a:buNone/>
            </a:pPr>
            <a:r>
              <a:rPr lang="en-IN" dirty="0">
                <a:latin typeface="Times New Roman" pitchFamily="18" charset="0"/>
                <a:cs typeface="Times New Roman" pitchFamily="18" charset="0"/>
              </a:rPr>
              <a:t>2. HDLC is an acronym for _______.</a:t>
            </a:r>
            <a:r>
              <a:rPr lang="en-US" dirty="0">
                <a:latin typeface="Times New Roman"/>
                <a:ea typeface="Arial Unicode MS"/>
                <a:cs typeface="Times New Roman"/>
              </a:rPr>
              <a:t> 				(CO3)</a:t>
            </a:r>
            <a:endParaRPr lang="en-IN" dirty="0">
              <a:latin typeface="Times New Roman" pitchFamily="18" charset="0"/>
              <a:cs typeface="Times New Roman" pitchFamily="18" charset="0"/>
            </a:endParaRPr>
          </a:p>
          <a:p>
            <a:pPr marL="809625" indent="-269875" fontAlgn="base">
              <a:buFont typeface="+mj-lt"/>
              <a:buAutoNum type="alphaLcParenR"/>
            </a:pPr>
            <a:r>
              <a:rPr lang="en-IN" dirty="0">
                <a:latin typeface="Times New Roman" pitchFamily="18" charset="0"/>
                <a:cs typeface="Times New Roman" pitchFamily="18" charset="0"/>
              </a:rPr>
              <a:t>High-duplex line communication</a:t>
            </a:r>
          </a:p>
          <a:p>
            <a:pPr marL="809625" indent="-269875" fontAlgn="base">
              <a:buFont typeface="+mj-lt"/>
              <a:buAutoNum type="alphaLcParenR"/>
            </a:pPr>
            <a:r>
              <a:rPr lang="en-IN" b="1" dirty="0">
                <a:latin typeface="Times New Roman" pitchFamily="18" charset="0"/>
                <a:cs typeface="Times New Roman" pitchFamily="18" charset="0"/>
              </a:rPr>
              <a:t>High-level data link control</a:t>
            </a:r>
            <a:endParaRPr lang="en-IN" dirty="0">
              <a:latin typeface="Times New Roman" pitchFamily="18" charset="0"/>
              <a:cs typeface="Times New Roman" pitchFamily="18" charset="0"/>
            </a:endParaRPr>
          </a:p>
          <a:p>
            <a:pPr marL="809625" indent="-269875" fontAlgn="base">
              <a:buFont typeface="+mj-lt"/>
              <a:buAutoNum type="alphaLcParenR"/>
            </a:pPr>
            <a:r>
              <a:rPr lang="en-IN" dirty="0">
                <a:latin typeface="Times New Roman" pitchFamily="18" charset="0"/>
                <a:cs typeface="Times New Roman" pitchFamily="18" charset="0"/>
              </a:rPr>
              <a:t>Half-duplex digital link combination</a:t>
            </a:r>
          </a:p>
          <a:p>
            <a:pPr marL="809625" indent="-269875" fontAlgn="base">
              <a:buFont typeface="+mj-lt"/>
              <a:buAutoNum type="alphaLcParenR"/>
            </a:pPr>
            <a:r>
              <a:rPr lang="en-IN" dirty="0">
                <a:latin typeface="Times New Roman" pitchFamily="18" charset="0"/>
                <a:cs typeface="Times New Roman" pitchFamily="18" charset="0"/>
              </a:rPr>
              <a:t>Host double-level circuit</a:t>
            </a:r>
          </a:p>
          <a:p>
            <a:pPr>
              <a:buNone/>
            </a:pPr>
            <a:r>
              <a:rPr lang="en-US" b="1" dirty="0">
                <a:latin typeface="Times New Roman" pitchFamily="18" charset="0"/>
                <a:cs typeface="Times New Roman" pitchFamily="18" charset="0"/>
              </a:rPr>
              <a:t> </a:t>
            </a:r>
            <a:endParaRPr lang="en-IN"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C4641256-614F-4182-82F0-9CC9A2AD9EFB}"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154</a:t>
            </a:fld>
            <a:endParaRPr lang="en-US">
              <a:latin typeface="Times New Roman" pitchFamily="18" charset="0"/>
              <a:cs typeface="Times New Roman" pitchFamily="18" charset="0"/>
            </a:endParaRPr>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MCQ s</a:t>
            </a:r>
          </a:p>
        </p:txBody>
      </p:sp>
      <p:sp>
        <p:nvSpPr>
          <p:cNvPr id="9" name="Footer Placeholder 9"/>
          <p:cNvSpPr>
            <a:spLocks noGrp="1"/>
          </p:cNvSpPr>
          <p:nvPr>
            <p:ph type="ftr" sz="quarter" idx="11"/>
          </p:nvPr>
        </p:nvSpPr>
        <p:spPr>
          <a:xfrm>
            <a:off x="4648200" y="6356351"/>
            <a:ext cx="2895600" cy="365125"/>
          </a:xfrm>
        </p:spPr>
        <p:txBody>
          <a:bodyPr/>
          <a:lstStyle/>
          <a:p>
            <a:r>
              <a:rPr lang="en-IN" dirty="0"/>
              <a:t>Ms. Ibtesaam Rais          ACSE502                  CN                UNIT 2</a:t>
            </a:r>
            <a:endParaRPr lang="en-US"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1"/>
            <a:ext cx="8229600" cy="4525963"/>
          </a:xfrm>
        </p:spPr>
        <p:txBody>
          <a:bodyPr>
            <a:normAutofit fontScale="92500" lnSpcReduction="10000"/>
          </a:bodyPr>
          <a:lstStyle/>
          <a:p>
            <a:pPr marL="514350" indent="-514350" fontAlgn="base">
              <a:buAutoNum type="arabicPeriod" startAt="3"/>
            </a:pPr>
            <a:r>
              <a:rPr lang="en-IN" dirty="0">
                <a:latin typeface="Times New Roman" pitchFamily="18" charset="0"/>
                <a:cs typeface="Times New Roman" pitchFamily="18" charset="0"/>
              </a:rPr>
              <a:t>Which among the following represents the objectives/requirements of Data Link Layer?</a:t>
            </a:r>
            <a:r>
              <a:rPr lang="en-US" dirty="0">
                <a:latin typeface="Times New Roman"/>
                <a:ea typeface="Arial Unicode MS"/>
                <a:cs typeface="Times New Roman"/>
              </a:rPr>
              <a:t> 						(CO3)</a:t>
            </a:r>
            <a:br>
              <a:rPr lang="en-IN" dirty="0">
                <a:latin typeface="Times New Roman" pitchFamily="18" charset="0"/>
                <a:cs typeface="Times New Roman" pitchFamily="18" charset="0"/>
              </a:rPr>
            </a:br>
            <a:br>
              <a:rPr lang="en-IN" dirty="0">
                <a:latin typeface="Times New Roman" pitchFamily="18" charset="0"/>
                <a:cs typeface="Times New Roman" pitchFamily="18" charset="0"/>
              </a:rPr>
            </a:br>
            <a:r>
              <a:rPr lang="en-IN" dirty="0">
                <a:latin typeface="Times New Roman" pitchFamily="18" charset="0"/>
                <a:cs typeface="Times New Roman" pitchFamily="18" charset="0"/>
              </a:rPr>
              <a:t>a. Frame Synchronization</a:t>
            </a:r>
            <a:br>
              <a:rPr lang="en-IN" dirty="0">
                <a:latin typeface="Times New Roman" pitchFamily="18" charset="0"/>
                <a:cs typeface="Times New Roman" pitchFamily="18" charset="0"/>
              </a:rPr>
            </a:br>
            <a:r>
              <a:rPr lang="en-IN" b="1" dirty="0">
                <a:latin typeface="Times New Roman" pitchFamily="18" charset="0"/>
                <a:cs typeface="Times New Roman" pitchFamily="18" charset="0"/>
              </a:rPr>
              <a:t>b. Error &amp; Flow Control</a:t>
            </a:r>
            <a:br>
              <a:rPr lang="en-IN" dirty="0">
                <a:latin typeface="Times New Roman" pitchFamily="18" charset="0"/>
                <a:cs typeface="Times New Roman" pitchFamily="18" charset="0"/>
              </a:rPr>
            </a:br>
            <a:r>
              <a:rPr lang="en-IN" dirty="0">
                <a:latin typeface="Times New Roman" pitchFamily="18" charset="0"/>
                <a:cs typeface="Times New Roman" pitchFamily="18" charset="0"/>
              </a:rPr>
              <a:t>c. Both a &amp; b</a:t>
            </a:r>
            <a:br>
              <a:rPr lang="en-IN" dirty="0">
                <a:latin typeface="Times New Roman" pitchFamily="18" charset="0"/>
                <a:cs typeface="Times New Roman" pitchFamily="18" charset="0"/>
              </a:rPr>
            </a:br>
            <a:r>
              <a:rPr lang="en-IN" dirty="0">
                <a:latin typeface="Times New Roman" pitchFamily="18" charset="0"/>
                <a:cs typeface="Times New Roman" pitchFamily="18" charset="0"/>
              </a:rPr>
              <a:t>d. None of the above</a:t>
            </a:r>
          </a:p>
          <a:p>
            <a:pPr marL="514350" indent="-514350" fontAlgn="base">
              <a:buAutoNum type="arabicPeriod" startAt="3"/>
            </a:pPr>
            <a:endParaRPr lang="en-IN" dirty="0">
              <a:latin typeface="Times New Roman" pitchFamily="18" charset="0"/>
              <a:cs typeface="Times New Roman" pitchFamily="18" charset="0"/>
            </a:endParaRPr>
          </a:p>
          <a:p>
            <a:pPr fontAlgn="base">
              <a:buNone/>
            </a:pPr>
            <a:r>
              <a:rPr lang="en-IN" dirty="0">
                <a:latin typeface="Times New Roman" pitchFamily="18" charset="0"/>
                <a:cs typeface="Times New Roman" pitchFamily="18" charset="0"/>
              </a:rPr>
              <a:t>4.  Which feature of Go-Back-N ARQ mechanism possesses an ability to assign the sliding window in the forward direction?</a:t>
            </a:r>
            <a:r>
              <a:rPr lang="en-US" dirty="0">
                <a:latin typeface="Times New Roman"/>
                <a:ea typeface="Arial Unicode MS"/>
                <a:cs typeface="Times New Roman"/>
              </a:rPr>
              <a:t> 		(CO3)</a:t>
            </a:r>
            <a:br>
              <a:rPr lang="en-IN" dirty="0">
                <a:latin typeface="Times New Roman" pitchFamily="18" charset="0"/>
                <a:cs typeface="Times New Roman" pitchFamily="18" charset="0"/>
              </a:rPr>
            </a:br>
            <a:br>
              <a:rPr lang="en-IN" dirty="0">
                <a:latin typeface="Times New Roman" pitchFamily="18" charset="0"/>
                <a:cs typeface="Times New Roman" pitchFamily="18" charset="0"/>
              </a:rPr>
            </a:br>
            <a:r>
              <a:rPr lang="en-IN" dirty="0">
                <a:latin typeface="Times New Roman" pitchFamily="18" charset="0"/>
                <a:cs typeface="Times New Roman" pitchFamily="18" charset="0"/>
              </a:rPr>
              <a:t>a. Control Variables</a:t>
            </a:r>
            <a:br>
              <a:rPr lang="en-IN" dirty="0">
                <a:latin typeface="Times New Roman" pitchFamily="18" charset="0"/>
                <a:cs typeface="Times New Roman" pitchFamily="18" charset="0"/>
              </a:rPr>
            </a:br>
            <a:r>
              <a:rPr lang="en-IN" b="1" dirty="0">
                <a:latin typeface="Times New Roman" pitchFamily="18" charset="0"/>
                <a:cs typeface="Times New Roman" pitchFamily="18" charset="0"/>
              </a:rPr>
              <a:t>b. Sender Sliding Window</a:t>
            </a:r>
            <a:br>
              <a:rPr lang="en-IN" b="1" dirty="0">
                <a:latin typeface="Times New Roman" pitchFamily="18" charset="0"/>
                <a:cs typeface="Times New Roman" pitchFamily="18" charset="0"/>
              </a:rPr>
            </a:br>
            <a:r>
              <a:rPr lang="en-IN" dirty="0">
                <a:latin typeface="Times New Roman" pitchFamily="18" charset="0"/>
                <a:cs typeface="Times New Roman" pitchFamily="18" charset="0"/>
              </a:rPr>
              <a:t>c. Receiver Sliding Window</a:t>
            </a:r>
            <a:br>
              <a:rPr lang="en-IN" dirty="0">
                <a:latin typeface="Times New Roman" pitchFamily="18" charset="0"/>
                <a:cs typeface="Times New Roman" pitchFamily="18" charset="0"/>
              </a:rPr>
            </a:br>
            <a:r>
              <a:rPr lang="en-IN" dirty="0">
                <a:latin typeface="Times New Roman" pitchFamily="18" charset="0"/>
                <a:cs typeface="Times New Roman" pitchFamily="18" charset="0"/>
              </a:rPr>
              <a:t>d. Resending of frames</a:t>
            </a:r>
          </a:p>
          <a:p>
            <a:pPr fontAlgn="base">
              <a:buNone/>
            </a:pPr>
            <a:endParaRPr lang="en-IN"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2F9D644-F023-4925-AD0C-A0F65F5465E3}"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155</a:t>
            </a:fld>
            <a:endParaRPr lang="en-US">
              <a:latin typeface="Times New Roman" pitchFamily="18" charset="0"/>
              <a:cs typeface="Times New Roman" pitchFamily="18" charset="0"/>
            </a:endParaRPr>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MCQ s</a:t>
            </a:r>
          </a:p>
        </p:txBody>
      </p:sp>
      <p:sp>
        <p:nvSpPr>
          <p:cNvPr id="9" name="Footer Placeholder 9"/>
          <p:cNvSpPr>
            <a:spLocks noGrp="1"/>
          </p:cNvSpPr>
          <p:nvPr>
            <p:ph type="ftr" sz="quarter" idx="11"/>
          </p:nvPr>
        </p:nvSpPr>
        <p:spPr>
          <a:xfrm>
            <a:off x="4648200" y="6356351"/>
            <a:ext cx="2895600" cy="365125"/>
          </a:xfrm>
        </p:spPr>
        <p:txBody>
          <a:bodyPr/>
          <a:lstStyle/>
          <a:p>
            <a:r>
              <a:rPr lang="en-IN" dirty="0"/>
              <a:t>Ms. Ibtesaam Rais          ACSE502                  CN                UNIT 2</a:t>
            </a:r>
            <a:endParaRPr lang="en-US"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1"/>
            <a:ext cx="8229600" cy="4525963"/>
          </a:xfrm>
        </p:spPr>
        <p:txBody>
          <a:bodyPr>
            <a:normAutofit/>
          </a:bodyPr>
          <a:lstStyle/>
          <a:p>
            <a:pPr marL="514350" indent="-514350">
              <a:buFont typeface="+mj-lt"/>
              <a:buAutoNum type="arabicPeriod"/>
            </a:pPr>
            <a:r>
              <a:rPr lang="en-US" dirty="0"/>
              <a:t>Compare CSMA, CSMA/CD and CSMA/CA    	(</a:t>
            </a:r>
            <a:r>
              <a:rPr lang="en-US" dirty="0">
                <a:latin typeface="Times New Roman"/>
                <a:ea typeface="Arial Unicode MS"/>
                <a:cs typeface="Times New Roman"/>
              </a:rPr>
              <a:t>CO3)</a:t>
            </a:r>
            <a:endParaRPr lang="en-US" dirty="0"/>
          </a:p>
          <a:p>
            <a:pPr marL="514350" indent="-514350">
              <a:buFont typeface="+mj-lt"/>
              <a:buAutoNum type="arabicPeriod"/>
            </a:pPr>
            <a:endParaRPr lang="en-IN" dirty="0"/>
          </a:p>
          <a:p>
            <a:pPr marL="514350" indent="-514350">
              <a:buFont typeface="+mj-lt"/>
              <a:buAutoNum type="arabicPeriod"/>
            </a:pPr>
            <a:r>
              <a:rPr lang="en-US" dirty="0"/>
              <a:t>Measurements of a pure aloha channel with a infinite no. of users show that 12% of the slots are idle.			(</a:t>
            </a:r>
            <a:r>
              <a:rPr lang="en-US" dirty="0">
                <a:latin typeface="Times New Roman"/>
                <a:ea typeface="Arial Unicode MS"/>
                <a:cs typeface="Times New Roman"/>
              </a:rPr>
              <a:t>CO3)</a:t>
            </a:r>
            <a:endParaRPr lang="en-US" dirty="0"/>
          </a:p>
          <a:p>
            <a:pPr marL="514350" indent="-514350">
              <a:buFont typeface="+mj-lt"/>
              <a:buAutoNum type="arabicPeriod"/>
            </a:pPr>
            <a:endParaRPr lang="en-IN" dirty="0"/>
          </a:p>
          <a:p>
            <a:pPr>
              <a:buNone/>
            </a:pPr>
            <a:r>
              <a:rPr lang="en-US" dirty="0"/>
              <a:t> a) What is the offered load (G)     </a:t>
            </a:r>
          </a:p>
          <a:p>
            <a:pPr>
              <a:buNone/>
            </a:pPr>
            <a:r>
              <a:rPr lang="en-US" dirty="0"/>
              <a:t> b) What is the throughput(S)  </a:t>
            </a:r>
          </a:p>
          <a:p>
            <a:pPr>
              <a:buNone/>
            </a:pPr>
            <a:r>
              <a:rPr lang="en-US" dirty="0"/>
              <a:t> c) Is channel overload or under load.</a:t>
            </a:r>
            <a:endParaRPr lang="en-IN" dirty="0"/>
          </a:p>
          <a:p>
            <a:endParaRPr lang="en-US" dirty="0"/>
          </a:p>
        </p:txBody>
      </p:sp>
      <p:sp>
        <p:nvSpPr>
          <p:cNvPr id="4" name="Date Placeholder 3"/>
          <p:cNvSpPr>
            <a:spLocks noGrp="1"/>
          </p:cNvSpPr>
          <p:nvPr>
            <p:ph type="dt" sz="half" idx="10"/>
          </p:nvPr>
        </p:nvSpPr>
        <p:spPr/>
        <p:txBody>
          <a:bodyPr/>
          <a:lstStyle/>
          <a:p>
            <a:fld id="{20A1D9AA-CBA2-4051-A04B-0C309CFD0AE0}"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156</a:t>
            </a:fld>
            <a:endParaRPr lang="en-US">
              <a:latin typeface="Times New Roman" pitchFamily="18" charset="0"/>
              <a:cs typeface="Times New Roman" pitchFamily="18" charset="0"/>
            </a:endParaRPr>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itchFamily="18" charset="0"/>
                <a:cs typeface="Times New Roman" pitchFamily="18" charset="0"/>
              </a:rPr>
              <a:t>Expected Questions for University Exam </a:t>
            </a:r>
          </a:p>
        </p:txBody>
      </p:sp>
      <p:sp>
        <p:nvSpPr>
          <p:cNvPr id="9" name="Footer Placeholder 9"/>
          <p:cNvSpPr txBox="1">
            <a:spLocks/>
          </p:cNvSpPr>
          <p:nvPr/>
        </p:nvSpPr>
        <p:spPr>
          <a:xfrm>
            <a:off x="4648200" y="6356351"/>
            <a:ext cx="2895600" cy="365125"/>
          </a:xfrm>
          <a:prstGeom prst="rect">
            <a:avLst/>
          </a:prstGeom>
        </p:spPr>
        <p:txBody>
          <a:bodyPr vert="horz" lIns="91440" tIns="45720" rIns="91440" bIns="45720" rtlCol="0" anchor="ctr"/>
          <a:lstStyle/>
          <a:p>
            <a:pPr algn="ctr">
              <a:defRPr/>
            </a:pPr>
            <a:r>
              <a:rPr lang="en-IN" sz="1200" dirty="0">
                <a:solidFill>
                  <a:schemeClr val="tx1">
                    <a:tint val="75000"/>
                  </a:schemeClr>
                </a:solidFill>
              </a:rPr>
              <a:t>Sanjay </a:t>
            </a:r>
            <a:r>
              <a:rPr lang="en-IN" sz="1200" dirty="0" err="1">
                <a:solidFill>
                  <a:schemeClr val="tx1">
                    <a:tint val="75000"/>
                  </a:schemeClr>
                </a:solidFill>
              </a:rPr>
              <a:t>Nayak</a:t>
            </a:r>
            <a:r>
              <a:rPr lang="en-IN" sz="1200" dirty="0">
                <a:solidFill>
                  <a:schemeClr val="tx1">
                    <a:tint val="75000"/>
                  </a:schemeClr>
                </a:solidFill>
              </a:rPr>
              <a:t>   CN  KCS603  Unit Number 2</a:t>
            </a:r>
            <a:endParaRPr lang="en-US" sz="1200" dirty="0">
              <a:solidFill>
                <a:schemeClr val="tx1">
                  <a:tint val="75000"/>
                </a:schemeClr>
              </a:solidFill>
            </a:endParaRPr>
          </a:p>
        </p:txBody>
      </p:sp>
      <p:sp>
        <p:nvSpPr>
          <p:cNvPr id="2" name="Footer Placeholder 1"/>
          <p:cNvSpPr>
            <a:spLocks noGrp="1"/>
          </p:cNvSpPr>
          <p:nvPr>
            <p:ph type="ftr" sz="quarter" idx="11"/>
          </p:nvPr>
        </p:nvSpPr>
        <p:spPr/>
        <p:txBody>
          <a:bodyPr/>
          <a:lstStyle/>
          <a:p>
            <a:r>
              <a:rPr lang="en-IN" dirty="0"/>
              <a:t>Ms. Ibtesaam Rais          ACSE502                  CN                UNIT 2</a:t>
            </a:r>
            <a:endParaRPr lang="en-US"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75963F-EFFD-435E-B11C-DE0531143461}"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157</a:t>
            </a:fld>
            <a:endParaRPr lang="en-US">
              <a:latin typeface="Times New Roman" pitchFamily="18" charset="0"/>
              <a:cs typeface="Times New Roman" pitchFamily="18" charset="0"/>
            </a:endParaRPr>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Summary</a:t>
            </a:r>
          </a:p>
        </p:txBody>
      </p:sp>
      <p:sp>
        <p:nvSpPr>
          <p:cNvPr id="9" name="TextBox 8"/>
          <p:cNvSpPr txBox="1"/>
          <p:nvPr/>
        </p:nvSpPr>
        <p:spPr>
          <a:xfrm>
            <a:off x="2809852" y="1428737"/>
            <a:ext cx="6929486" cy="2462213"/>
          </a:xfrm>
          <a:prstGeom prst="rect">
            <a:avLst/>
          </a:prstGeom>
          <a:noFill/>
        </p:spPr>
        <p:txBody>
          <a:bodyPr wrap="square" rtlCol="0">
            <a:spAutoFit/>
          </a:bodyPr>
          <a:lstStyle/>
          <a:p>
            <a:pPr algn="just"/>
            <a:r>
              <a:rPr lang="en-IN" sz="2200" dirty="0">
                <a:latin typeface="Times New Roman" pitchFamily="18" charset="0"/>
                <a:cs typeface="Times New Roman" pitchFamily="18" charset="0"/>
              </a:rPr>
              <a:t>In this unit we have discussed functions of data link layer and how the data is represent at data link layer using data link layer protocols.</a:t>
            </a:r>
          </a:p>
          <a:p>
            <a:pPr algn="just"/>
            <a:r>
              <a:rPr lang="en-IN" sz="2200" dirty="0">
                <a:latin typeface="Times New Roman" pitchFamily="18" charset="0"/>
                <a:cs typeface="Times New Roman" pitchFamily="18" charset="0"/>
              </a:rPr>
              <a:t>How header is attached to the data received by network layer and error is detected and corrected at receiver site as well as flow control is managed so that receiver will not be overflow by data.</a:t>
            </a:r>
          </a:p>
        </p:txBody>
      </p:sp>
      <p:sp>
        <p:nvSpPr>
          <p:cNvPr id="10" name="Footer Placeholder 9"/>
          <p:cNvSpPr>
            <a:spLocks noGrp="1"/>
          </p:cNvSpPr>
          <p:nvPr>
            <p:ph type="ftr" sz="quarter" idx="11"/>
          </p:nvPr>
        </p:nvSpPr>
        <p:spPr>
          <a:xfrm>
            <a:off x="4648200" y="6356351"/>
            <a:ext cx="2895600" cy="365125"/>
          </a:xfrm>
        </p:spPr>
        <p:txBody>
          <a:bodyPr/>
          <a:lstStyle/>
          <a:p>
            <a:r>
              <a:rPr lang="en-IN" dirty="0"/>
              <a:t>Ms. Ibtesaam Rais          ACSE502                  CN                UNIT 2</a:t>
            </a:r>
            <a:endParaRPr lang="en-US"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0"/>
          </p:nvPr>
        </p:nvSpPr>
        <p:spPr/>
        <p:txBody>
          <a:bodyPr/>
          <a:lstStyle/>
          <a:p>
            <a:pPr>
              <a:defRPr/>
            </a:pPr>
            <a:fld id="{2E2A76C2-7869-4036-A169-FC499CB3452B}" type="datetime1">
              <a:rPr lang="en-US" smtClean="0"/>
              <a:t>9/24/2024</a:t>
            </a:fld>
            <a:endParaRPr lang="en-US"/>
          </a:p>
        </p:txBody>
      </p:sp>
      <p:sp>
        <p:nvSpPr>
          <p:cNvPr id="7" name="Slide Number Placeholder 6"/>
          <p:cNvSpPr>
            <a:spLocks noGrp="1"/>
          </p:cNvSpPr>
          <p:nvPr>
            <p:ph type="sldNum" sz="quarter" idx="12"/>
          </p:nvPr>
        </p:nvSpPr>
        <p:spPr/>
        <p:txBody>
          <a:bodyPr/>
          <a:lstStyle/>
          <a:p>
            <a:pPr>
              <a:defRPr/>
            </a:pPr>
            <a:fld id="{9DF93421-AF7B-4AAF-B9C7-702BB93C1B2A}" type="slidenum">
              <a:rPr lang="en-US"/>
              <a:pPr>
                <a:defRPr/>
              </a:pPr>
              <a:t>158</a:t>
            </a:fld>
            <a:endParaRPr lang="en-US"/>
          </a:p>
        </p:txBody>
      </p:sp>
      <p:sp>
        <p:nvSpPr>
          <p:cNvPr id="8"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Recap of Unit</a:t>
            </a:r>
          </a:p>
        </p:txBody>
      </p:sp>
      <p:sp>
        <p:nvSpPr>
          <p:cNvPr id="9" name="Footer Placeholder 12"/>
          <p:cNvSpPr>
            <a:spLocks noGrp="1"/>
          </p:cNvSpPr>
          <p:nvPr>
            <p:ph type="ftr" sz="quarter" idx="11"/>
          </p:nvPr>
        </p:nvSpPr>
        <p:spPr>
          <a:xfrm>
            <a:off x="3810000" y="6248401"/>
            <a:ext cx="5029200" cy="365125"/>
          </a:xfrm>
        </p:spPr>
        <p:txBody>
          <a:bodyPr/>
          <a:lstStyle/>
          <a:p>
            <a:pPr>
              <a:defRPr/>
            </a:pPr>
            <a:r>
              <a:rPr lang="en-US" dirty="0"/>
              <a:t>Ms. Ibtesaam Rais          ACSE502                  CN                UNIT 2</a:t>
            </a:r>
          </a:p>
        </p:txBody>
      </p:sp>
      <p:sp>
        <p:nvSpPr>
          <p:cNvPr id="10" name="Content Placeholder 2"/>
          <p:cNvSpPr>
            <a:spLocks noGrp="1"/>
          </p:cNvSpPr>
          <p:nvPr>
            <p:ph idx="1"/>
          </p:nvPr>
        </p:nvSpPr>
        <p:spPr>
          <a:xfrm>
            <a:off x="2309786" y="980728"/>
            <a:ext cx="7386614" cy="5472608"/>
          </a:xfrm>
        </p:spPr>
        <p:txBody>
          <a:bodyPr>
            <a:noAutofit/>
          </a:bodyPr>
          <a:lstStyle/>
          <a:p>
            <a:r>
              <a:rPr lang="en-US" dirty="0"/>
              <a:t>Functions of data link layer</a:t>
            </a:r>
          </a:p>
          <a:p>
            <a:r>
              <a:rPr lang="en-US" dirty="0"/>
              <a:t>Sub layers of data link layer</a:t>
            </a:r>
          </a:p>
          <a:p>
            <a:r>
              <a:rPr lang="en-US" dirty="0"/>
              <a:t>Project 802</a:t>
            </a:r>
          </a:p>
          <a:p>
            <a:r>
              <a:rPr lang="en-US" dirty="0"/>
              <a:t>PDU </a:t>
            </a:r>
            <a:r>
              <a:rPr lang="en-US" dirty="0" err="1"/>
              <a:t>format,MAC</a:t>
            </a:r>
            <a:r>
              <a:rPr lang="en-US" dirty="0"/>
              <a:t> frame </a:t>
            </a:r>
          </a:p>
          <a:p>
            <a:r>
              <a:rPr lang="en-US" dirty="0"/>
              <a:t>IEEE LAN standards </a:t>
            </a:r>
          </a:p>
          <a:p>
            <a:r>
              <a:rPr lang="en-US" dirty="0"/>
              <a:t>Ethernet </a:t>
            </a:r>
          </a:p>
          <a:p>
            <a:r>
              <a:rPr lang="en-US" dirty="0"/>
              <a:t>Token Ring </a:t>
            </a:r>
          </a:p>
          <a:p>
            <a:r>
              <a:rPr lang="en-US" dirty="0"/>
              <a:t>FDDI</a:t>
            </a:r>
          </a:p>
          <a:p>
            <a:r>
              <a:rPr lang="en-US" dirty="0"/>
              <a:t>DQDB</a:t>
            </a:r>
          </a:p>
          <a:p>
            <a:r>
              <a:rPr lang="en-US" dirty="0"/>
              <a:t>Data Link Layer Protocols</a:t>
            </a:r>
          </a:p>
          <a:p>
            <a:r>
              <a:rPr lang="en-US" dirty="0"/>
              <a:t>Multiple Access Protocol</a:t>
            </a:r>
          </a:p>
          <a:p>
            <a:r>
              <a:rPr lang="en-US" dirty="0"/>
              <a:t>Flow control </a:t>
            </a:r>
          </a:p>
          <a:p>
            <a:r>
              <a:rPr lang="en-US" dirty="0"/>
              <a:t>Error control</a:t>
            </a:r>
          </a:p>
          <a:p>
            <a:endParaRPr lang="en-US" dirty="0"/>
          </a:p>
          <a:p>
            <a:endParaRPr lang="en-US" dirty="0"/>
          </a:p>
          <a:p>
            <a:endParaRPr lang="en-US" dirty="0"/>
          </a:p>
          <a:p>
            <a:endParaRPr lang="en-US" dirty="0"/>
          </a:p>
          <a:p>
            <a:endParaRPr lang="en-US" dirty="0"/>
          </a:p>
          <a:p>
            <a:endParaRPr lang="en-US"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9EACE47-7FA4-4D3C-BCE9-6599509C2C23}" type="datetime1">
              <a:rPr lang="en-US" smtClean="0"/>
              <a:t>9/24/2024</a:t>
            </a:fld>
            <a:endParaRPr lang="en-US" dirty="0"/>
          </a:p>
        </p:txBody>
      </p:sp>
      <p:sp>
        <p:nvSpPr>
          <p:cNvPr id="5" name="Footer Placeholder 4"/>
          <p:cNvSpPr>
            <a:spLocks noGrp="1"/>
          </p:cNvSpPr>
          <p:nvPr>
            <p:ph type="ftr" sz="quarter" idx="11"/>
          </p:nvPr>
        </p:nvSpPr>
        <p:spPr>
          <a:xfrm>
            <a:off x="4038600" y="6324601"/>
            <a:ext cx="4876800" cy="365125"/>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159</a:t>
            </a:fld>
            <a:endParaRPr lang="en-US"/>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t>Old Question Papers</a:t>
            </a:r>
          </a:p>
        </p:txBody>
      </p:sp>
      <p:sp>
        <p:nvSpPr>
          <p:cNvPr id="3" name="Content Placeholder 2">
            <a:extLst>
              <a:ext uri="{FF2B5EF4-FFF2-40B4-BE49-F238E27FC236}">
                <a16:creationId xmlns:a16="http://schemas.microsoft.com/office/drawing/2014/main" id="{7332B4AB-71FD-A4CC-1E65-286495A3626E}"/>
              </a:ext>
            </a:extLst>
          </p:cNvPr>
          <p:cNvSpPr>
            <a:spLocks noGrp="1"/>
          </p:cNvSpPr>
          <p:nvPr>
            <p:ph idx="1"/>
          </p:nvPr>
        </p:nvSpPr>
        <p:spPr/>
        <p:txBody>
          <a:bodyPr/>
          <a:lstStyle/>
          <a:p>
            <a:r>
              <a:rPr lang="en-IN" dirty="0">
                <a:hlinkClick r:id="rId2"/>
              </a:rPr>
              <a:t>https://www.niet.co.in/pdf/previous-years/Vth-Semester-2023-2024/ACSE0502.pdf</a:t>
            </a:r>
            <a:r>
              <a:rPr lang="en-IN" dirty="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2"/>
          <p:cNvSpPr>
            <a:spLocks noGrp="1"/>
          </p:cNvSpPr>
          <p:nvPr>
            <p:ph idx="1"/>
          </p:nvPr>
        </p:nvSpPr>
        <p:spPr>
          <a:xfrm>
            <a:off x="2057400" y="1143001"/>
            <a:ext cx="8229600" cy="4525963"/>
          </a:xfrm>
        </p:spPr>
        <p:txBody>
          <a:bodyPr/>
          <a:lstStyle/>
          <a:p>
            <a:pPr eaLnBrk="1" hangingPunct="1">
              <a:buFont typeface="Arial" charset="0"/>
              <a:buNone/>
            </a:pPr>
            <a:endParaRPr lang="en-US" sz="1800" dirty="0"/>
          </a:p>
          <a:p>
            <a:pPr algn="just">
              <a:buNone/>
            </a:pPr>
            <a:r>
              <a:rPr lang="en-US" sz="2400" dirty="0"/>
              <a:t>The objective of this course is to understand the duties of data link layer, medium access protocol like  ALOHA, CSMA,TOKEN RING &amp; FDDI. Study the flow </a:t>
            </a:r>
            <a:r>
              <a:rPr lang="en-US" sz="2400" dirty="0" err="1"/>
              <a:t>conrol</a:t>
            </a:r>
            <a:r>
              <a:rPr lang="en-US" sz="2400" dirty="0"/>
              <a:t> and error control methods. Study the IEEE 802 project about network.</a:t>
            </a:r>
            <a:endParaRPr lang="en-US" altLang="en-US" sz="2400" dirty="0"/>
          </a:p>
          <a:p>
            <a:pPr algn="just" eaLnBrk="1" hangingPunct="1">
              <a:buFont typeface="Arial" charset="0"/>
              <a:buNone/>
            </a:pPr>
            <a:endParaRPr lang="en-US" sz="2400" b="1" dirty="0"/>
          </a:p>
        </p:txBody>
      </p:sp>
      <p:sp>
        <p:nvSpPr>
          <p:cNvPr id="4" name="Date Placeholder 3"/>
          <p:cNvSpPr>
            <a:spLocks noGrp="1"/>
          </p:cNvSpPr>
          <p:nvPr>
            <p:ph type="dt" sz="quarter" idx="10"/>
          </p:nvPr>
        </p:nvSpPr>
        <p:spPr/>
        <p:txBody>
          <a:bodyPr/>
          <a:lstStyle/>
          <a:p>
            <a:pPr>
              <a:defRPr/>
            </a:pPr>
            <a:fld id="{FA318A43-9524-402A-AED1-BBC46776010D}" type="datetime1">
              <a:rPr lang="en-US" smtClean="0"/>
              <a:t>9/24/2024</a:t>
            </a:fld>
            <a:endParaRPr lang="en-US"/>
          </a:p>
        </p:txBody>
      </p:sp>
      <p:sp>
        <p:nvSpPr>
          <p:cNvPr id="6" name="Slide Number Placeholder 5"/>
          <p:cNvSpPr>
            <a:spLocks noGrp="1"/>
          </p:cNvSpPr>
          <p:nvPr>
            <p:ph type="sldNum" sz="quarter" idx="12"/>
          </p:nvPr>
        </p:nvSpPr>
        <p:spPr/>
        <p:txBody>
          <a:bodyPr/>
          <a:lstStyle/>
          <a:p>
            <a:pPr>
              <a:defRPr/>
            </a:pPr>
            <a:fld id="{068F34C6-16C9-4768-838C-9DE1012B049C}" type="slidenum">
              <a:rPr lang="en-US"/>
              <a:pPr>
                <a:defRPr/>
              </a:pPr>
              <a:t>16</a:t>
            </a:fld>
            <a:endParaRPr lang="en-US"/>
          </a:p>
        </p:txBody>
      </p:sp>
      <p:sp>
        <p:nvSpPr>
          <p:cNvPr id="7"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Unit Objective</a:t>
            </a:r>
          </a:p>
        </p:txBody>
      </p:sp>
      <p:sp>
        <p:nvSpPr>
          <p:cNvPr id="8" name="Footer Placeholder 12"/>
          <p:cNvSpPr>
            <a:spLocks noGrp="1"/>
          </p:cNvSpPr>
          <p:nvPr>
            <p:ph type="ftr" sz="quarter" idx="11"/>
          </p:nvPr>
        </p:nvSpPr>
        <p:spPr>
          <a:xfrm>
            <a:off x="3810000" y="6248401"/>
            <a:ext cx="5029200" cy="365125"/>
          </a:xfrm>
        </p:spPr>
        <p:txBody>
          <a:bodyPr/>
          <a:lstStyle/>
          <a:p>
            <a:pPr>
              <a:defRPr/>
            </a:pPr>
            <a:r>
              <a:rPr lang="en-US" dirty="0"/>
              <a:t>Ms. Ibtesaam Rais          ACSE502                  CN                UNIT 2</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9C0699E-2278-47AB-9268-E6E3D576C736}"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160</a:t>
            </a:fld>
            <a:endParaRPr lang="en-US">
              <a:latin typeface="Times New Roman" pitchFamily="18" charset="0"/>
              <a:cs typeface="Times New Roman" pitchFamily="18" charset="0"/>
            </a:endParaRPr>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itchFamily="18" charset="0"/>
                <a:cs typeface="Times New Roman" pitchFamily="18" charset="0"/>
              </a:rPr>
              <a:t>References</a:t>
            </a:r>
          </a:p>
        </p:txBody>
      </p:sp>
      <p:sp>
        <p:nvSpPr>
          <p:cNvPr id="9" name="Content Placeholder 8"/>
          <p:cNvSpPr>
            <a:spLocks noGrp="1"/>
          </p:cNvSpPr>
          <p:nvPr>
            <p:ph idx="1"/>
          </p:nvPr>
        </p:nvSpPr>
        <p:spPr>
          <a:xfrm>
            <a:off x="3809985" y="3929067"/>
            <a:ext cx="4177555" cy="1107996"/>
          </a:xfrm>
          <a:prstGeom prst="rect">
            <a:avLst/>
          </a:prstGeom>
          <a:noFill/>
        </p:spPr>
        <p:txBody>
          <a:bodyPr vert="horz" wrap="square" lIns="91440" tIns="45720" rIns="91440" bIns="45720" rtlCol="0">
            <a:spAutoFit/>
          </a:bodyPr>
          <a:lstStyle/>
          <a:p>
            <a:pPr algn="ctr">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sp>
        <p:nvSpPr>
          <p:cNvPr id="10" name="TextBox 9"/>
          <p:cNvSpPr txBox="1"/>
          <p:nvPr/>
        </p:nvSpPr>
        <p:spPr>
          <a:xfrm>
            <a:off x="2738414" y="1285861"/>
            <a:ext cx="7358114" cy="2800767"/>
          </a:xfrm>
          <a:prstGeom prst="rect">
            <a:avLst/>
          </a:prstGeom>
          <a:noFill/>
        </p:spPr>
        <p:txBody>
          <a:bodyPr wrap="square" rtlCol="0">
            <a:spAutoFit/>
          </a:bodyPr>
          <a:lstStyle/>
          <a:p>
            <a:r>
              <a:rPr lang="en-IN" sz="2200" dirty="0">
                <a:latin typeface="Times New Roman" pitchFamily="18" charset="0"/>
                <a:cs typeface="Times New Roman" pitchFamily="18" charset="0"/>
              </a:rPr>
              <a:t>Books: </a:t>
            </a:r>
          </a:p>
          <a:p>
            <a:pPr marL="342900" indent="-342900">
              <a:buFont typeface="+mj-lt"/>
              <a:buAutoNum type="arabicPeriod"/>
            </a:pPr>
            <a:r>
              <a:rPr lang="en-US" sz="2200" dirty="0" err="1">
                <a:latin typeface="Times New Roman" pitchFamily="18" charset="0"/>
                <a:cs typeface="Times New Roman" pitchFamily="18" charset="0"/>
              </a:rPr>
              <a:t>Forouzen</a:t>
            </a:r>
            <a:r>
              <a:rPr lang="en-US" sz="2200" dirty="0">
                <a:latin typeface="Times New Roman" pitchFamily="18" charset="0"/>
                <a:cs typeface="Times New Roman" pitchFamily="18" charset="0"/>
              </a:rPr>
              <a:t>, "Data Communication and </a:t>
            </a:r>
            <a:r>
              <a:rPr lang="en-US" sz="2200" dirty="0" err="1">
                <a:latin typeface="Times New Roman" pitchFamily="18" charset="0"/>
                <a:cs typeface="Times New Roman" pitchFamily="18" charset="0"/>
              </a:rPr>
              <a:t>Networking",TMH</a:t>
            </a:r>
            <a:endParaRPr lang="en-US" sz="2200" dirty="0">
              <a:latin typeface="Times New Roman" pitchFamily="18" charset="0"/>
              <a:cs typeface="Times New Roman" pitchFamily="18" charset="0"/>
            </a:endParaRPr>
          </a:p>
          <a:p>
            <a:pPr marL="342900" indent="-342900">
              <a:buFont typeface="+mj-lt"/>
              <a:buAutoNum type="arabicPeriod"/>
            </a:pPr>
            <a:endParaRPr lang="en-IN" sz="2200" dirty="0">
              <a:latin typeface="Times New Roman" pitchFamily="18" charset="0"/>
              <a:cs typeface="Times New Roman" pitchFamily="18" charset="0"/>
            </a:endParaRPr>
          </a:p>
          <a:p>
            <a:pPr marL="342900" indent="-342900">
              <a:buFont typeface="+mj-lt"/>
              <a:buAutoNum type="arabicPeriod"/>
            </a:pPr>
            <a:r>
              <a:rPr lang="en-US" sz="2200" dirty="0">
                <a:latin typeface="Times New Roman" pitchFamily="18" charset="0"/>
                <a:cs typeface="Times New Roman" pitchFamily="18" charset="0"/>
              </a:rPr>
              <a:t>A.S. </a:t>
            </a:r>
            <a:r>
              <a:rPr lang="en-US" sz="2200" dirty="0" err="1">
                <a:latin typeface="Times New Roman" pitchFamily="18" charset="0"/>
                <a:cs typeface="Times New Roman" pitchFamily="18" charset="0"/>
              </a:rPr>
              <a:t>Tanenbaum</a:t>
            </a:r>
            <a:r>
              <a:rPr lang="en-US" sz="2200" dirty="0">
                <a:latin typeface="Times New Roman" pitchFamily="18" charset="0"/>
                <a:cs typeface="Times New Roman" pitchFamily="18" charset="0"/>
              </a:rPr>
              <a:t>, Computer Networks, Pearson Education</a:t>
            </a:r>
          </a:p>
          <a:p>
            <a:pPr marL="342900" indent="-342900">
              <a:buFont typeface="+mj-lt"/>
              <a:buAutoNum type="arabicPeriod"/>
            </a:pPr>
            <a:endParaRPr lang="en-IN" sz="2200" dirty="0">
              <a:latin typeface="Times New Roman" pitchFamily="18" charset="0"/>
              <a:cs typeface="Times New Roman" pitchFamily="18" charset="0"/>
            </a:endParaRPr>
          </a:p>
          <a:p>
            <a:pPr marL="342900" indent="-342900">
              <a:buFont typeface="+mj-lt"/>
              <a:buAutoNum type="arabicPeriod"/>
            </a:pPr>
            <a:r>
              <a:rPr lang="en-US" sz="2200" dirty="0">
                <a:latin typeface="Times New Roman" pitchFamily="18" charset="0"/>
                <a:cs typeface="Times New Roman" pitchFamily="18" charset="0"/>
              </a:rPr>
              <a:t>W. Stallings, Data and Computer Communication, </a:t>
            </a:r>
            <a:r>
              <a:rPr lang="en-US" sz="2200" dirty="0" err="1">
                <a:latin typeface="Times New Roman" pitchFamily="18" charset="0"/>
                <a:cs typeface="Times New Roman" pitchFamily="18" charset="0"/>
              </a:rPr>
              <a:t>MacmillanPress</a:t>
            </a:r>
            <a:endParaRPr lang="en-IN" sz="2200" dirty="0">
              <a:latin typeface="Times New Roman" pitchFamily="18" charset="0"/>
              <a:cs typeface="Times New Roman" pitchFamily="18" charset="0"/>
            </a:endParaRPr>
          </a:p>
          <a:p>
            <a:pPr marL="342900" indent="-342900">
              <a:buFont typeface="+mj-lt"/>
              <a:buAutoNum type="arabicPeriod"/>
            </a:pPr>
            <a:endParaRPr lang="en-IN" sz="2200" dirty="0">
              <a:latin typeface="Times New Roman" pitchFamily="18" charset="0"/>
              <a:cs typeface="Times New Roman" pitchFamily="18" charset="0"/>
            </a:endParaRPr>
          </a:p>
        </p:txBody>
      </p:sp>
      <p:sp>
        <p:nvSpPr>
          <p:cNvPr id="11" name="Footer Placeholder 9"/>
          <p:cNvSpPr>
            <a:spLocks noGrp="1"/>
          </p:cNvSpPr>
          <p:nvPr>
            <p:ph type="ftr" sz="quarter" idx="11"/>
          </p:nvPr>
        </p:nvSpPr>
        <p:spPr>
          <a:xfrm>
            <a:off x="4648200" y="6356351"/>
            <a:ext cx="2895600" cy="365125"/>
          </a:xfrm>
        </p:spPr>
        <p:txBody>
          <a:bodyPr/>
          <a:lstStyle/>
          <a:p>
            <a:r>
              <a:rPr lang="en-IN" dirty="0"/>
              <a:t>Ms. Ibtesaam Rais          ACSE502                  CN                UNIT 2</a:t>
            </a:r>
            <a:endParaRPr lang="en-US" dirty="0"/>
          </a:p>
        </p:txBody>
      </p:sp>
    </p:spTree>
    <p:extLst>
      <p:ext uri="{BB962C8B-B14F-4D97-AF65-F5344CB8AC3E}">
        <p14:creationId xmlns:p14="http://schemas.microsoft.com/office/powerpoint/2010/main" val="2555220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3552" y="2276873"/>
            <a:ext cx="8223448" cy="3320637"/>
          </a:xfrm>
        </p:spPr>
        <p:txBody>
          <a:bodyPr>
            <a:normAutofit/>
          </a:bodyPr>
          <a:lstStyle/>
          <a:p>
            <a:r>
              <a:rPr lang="en-US" dirty="0"/>
              <a:t>Node to node delivery of data </a:t>
            </a:r>
          </a:p>
          <a:p>
            <a:r>
              <a:rPr lang="en-US" dirty="0"/>
              <a:t>Framing</a:t>
            </a:r>
          </a:p>
          <a:p>
            <a:r>
              <a:rPr lang="en-US" dirty="0"/>
              <a:t>Flow control</a:t>
            </a:r>
          </a:p>
          <a:p>
            <a:r>
              <a:rPr lang="en-US" dirty="0"/>
              <a:t>Error control</a:t>
            </a:r>
          </a:p>
          <a:p>
            <a:r>
              <a:rPr lang="en-US" dirty="0"/>
              <a:t>MAC addressing </a:t>
            </a:r>
          </a:p>
          <a:p>
            <a:endParaRPr lang="en-US" dirty="0"/>
          </a:p>
          <a:p>
            <a:endParaRPr lang="en-US" dirty="0"/>
          </a:p>
          <a:p>
            <a:endParaRPr lang="en-US" dirty="0"/>
          </a:p>
        </p:txBody>
      </p:sp>
      <p:sp>
        <p:nvSpPr>
          <p:cNvPr id="4" name="Date Placeholder 3"/>
          <p:cNvSpPr>
            <a:spLocks noGrp="1"/>
          </p:cNvSpPr>
          <p:nvPr>
            <p:ph type="dt" sz="half" idx="10"/>
          </p:nvPr>
        </p:nvSpPr>
        <p:spPr/>
        <p:txBody>
          <a:bodyPr/>
          <a:lstStyle/>
          <a:p>
            <a:fld id="{042BE1A5-A7A6-460B-9958-588C33C69984}"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Data link layer Functions</a:t>
            </a:r>
          </a:p>
        </p:txBody>
      </p:sp>
      <p:sp>
        <p:nvSpPr>
          <p:cNvPr id="9" name="Footer Placeholder 12"/>
          <p:cNvSpPr txBox="1">
            <a:spLocks/>
          </p:cNvSpPr>
          <p:nvPr/>
        </p:nvSpPr>
        <p:spPr>
          <a:xfrm>
            <a:off x="3595670" y="6500810"/>
            <a:ext cx="5429272" cy="357190"/>
          </a:xfrm>
          <a:prstGeom prst="rect">
            <a:avLst/>
          </a:prstGeom>
        </p:spPr>
        <p:txBody>
          <a:bodyPr vert="horz" lIns="91440" tIns="45720" rIns="91440" bIns="45720" rtlCol="0" anchor="ctr"/>
          <a:lstStyle/>
          <a:p>
            <a:pPr algn="ctr">
              <a:defRPr/>
            </a:pPr>
            <a:r>
              <a:rPr lang="en-US" sz="1200" dirty="0">
                <a:solidFill>
                  <a:schemeClr val="tx1">
                    <a:tint val="75000"/>
                  </a:schemeClr>
                </a:solidFill>
                <a:latin typeface="Times New Roman" pitchFamily="18" charset="0"/>
                <a:cs typeface="Times New Roman" pitchFamily="18" charset="0"/>
              </a:rPr>
              <a:t>Sanjay </a:t>
            </a:r>
            <a:r>
              <a:rPr lang="en-US" sz="1200" dirty="0" err="1">
                <a:solidFill>
                  <a:schemeClr val="tx1">
                    <a:tint val="75000"/>
                  </a:schemeClr>
                </a:solidFill>
                <a:latin typeface="Times New Roman" pitchFamily="18" charset="0"/>
                <a:cs typeface="Times New Roman" pitchFamily="18" charset="0"/>
              </a:rPr>
              <a:t>Nayak</a:t>
            </a:r>
            <a:r>
              <a:rPr lang="en-US" sz="1200" dirty="0">
                <a:solidFill>
                  <a:schemeClr val="tx1">
                    <a:tint val="75000"/>
                  </a:schemeClr>
                </a:solidFill>
                <a:latin typeface="Times New Roman" pitchFamily="18" charset="0"/>
                <a:cs typeface="Times New Roman" pitchFamily="18" charset="0"/>
              </a:rPr>
              <a:t>             RCS 601 CN                   Unit Number:2</a:t>
            </a:r>
          </a:p>
        </p:txBody>
      </p:sp>
      <p:sp>
        <p:nvSpPr>
          <p:cNvPr id="11" name="TextBox 10"/>
          <p:cNvSpPr txBox="1"/>
          <p:nvPr/>
        </p:nvSpPr>
        <p:spPr>
          <a:xfrm>
            <a:off x="2783632" y="1196752"/>
            <a:ext cx="770485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latin typeface="Times New Roman" pitchFamily="18" charset="0"/>
                <a:cs typeface="Times New Roman" pitchFamily="18" charset="0"/>
              </a:rPr>
              <a:t>Objective</a:t>
            </a:r>
            <a:r>
              <a:rPr lang="en-US" dirty="0">
                <a:latin typeface="Times New Roman" pitchFamily="18" charset="0"/>
                <a:cs typeface="Times New Roman" pitchFamily="18" charset="0"/>
              </a:rPr>
              <a:t>: Study about basic concept of Data link layer functions &amp; protocols.</a:t>
            </a:r>
          </a:p>
        </p:txBody>
      </p:sp>
      <p:sp>
        <p:nvSpPr>
          <p:cNvPr id="2" name="Footer Placeholder 1"/>
          <p:cNvSpPr>
            <a:spLocks noGrp="1"/>
          </p:cNvSpPr>
          <p:nvPr>
            <p:ph type="ftr" sz="quarter" idx="11"/>
          </p:nvPr>
        </p:nvSpPr>
        <p:spPr/>
        <p:txBody>
          <a:bodyPr/>
          <a:lstStyle/>
          <a:p>
            <a:r>
              <a:rPr lang="en-IN" dirty="0"/>
              <a:t>Ms. Ibtesaam Rais          ACSE502                  CN                UNIT 2</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2209800" y="1844824"/>
            <a:ext cx="7772400" cy="576064"/>
          </a:xfrm>
          <a:noFill/>
        </p:spPr>
        <p:txBody>
          <a:bodyPr>
            <a:normAutofit/>
          </a:bodyPr>
          <a:lstStyle/>
          <a:p>
            <a:r>
              <a:rPr lang="en-US" sz="2400" b="1" dirty="0">
                <a:solidFill>
                  <a:schemeClr val="hlink"/>
                </a:solidFill>
              </a:rPr>
              <a:t>Local Area Networks</a:t>
            </a:r>
          </a:p>
        </p:txBody>
      </p:sp>
      <p:sp>
        <p:nvSpPr>
          <p:cNvPr id="4099" name="Rectangle 3"/>
          <p:cNvSpPr>
            <a:spLocks noGrp="1" noChangeArrowheads="1"/>
          </p:cNvSpPr>
          <p:nvPr>
            <p:ph type="body" sz="half" idx="1"/>
          </p:nvPr>
        </p:nvSpPr>
        <p:spPr>
          <a:xfrm>
            <a:off x="2024034" y="2500306"/>
            <a:ext cx="7772400" cy="2362200"/>
          </a:xfrm>
          <a:noFill/>
        </p:spPr>
        <p:txBody>
          <a:bodyPr>
            <a:normAutofit/>
          </a:bodyPr>
          <a:lstStyle/>
          <a:p>
            <a:r>
              <a:rPr lang="en-US" b="1" dirty="0">
                <a:solidFill>
                  <a:schemeClr val="accent2"/>
                </a:solidFill>
              </a:rPr>
              <a:t>Project 802</a:t>
            </a:r>
          </a:p>
          <a:p>
            <a:r>
              <a:rPr lang="en-US" b="1" dirty="0">
                <a:solidFill>
                  <a:schemeClr val="accent2"/>
                </a:solidFill>
              </a:rPr>
              <a:t>Ethernet</a:t>
            </a:r>
          </a:p>
          <a:p>
            <a:r>
              <a:rPr lang="en-US" b="1" dirty="0">
                <a:solidFill>
                  <a:schemeClr val="accent2"/>
                </a:solidFill>
              </a:rPr>
              <a:t>Token Ring</a:t>
            </a:r>
          </a:p>
          <a:p>
            <a:r>
              <a:rPr lang="en-US" b="1" dirty="0">
                <a:solidFill>
                  <a:schemeClr val="accent2"/>
                </a:solidFill>
              </a:rPr>
              <a:t>FDDI</a:t>
            </a:r>
          </a:p>
        </p:txBody>
      </p:sp>
      <p:sp>
        <p:nvSpPr>
          <p:cNvPr id="6"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Data Link Layer </a:t>
            </a:r>
            <a:endParaRPr lang="en-US" sz="2400" dirty="0">
              <a:latin typeface="Times New Roman" pitchFamily="18" charset="0"/>
              <a:cs typeface="Times New Roman" pitchFamily="18" charset="0"/>
            </a:endParaRPr>
          </a:p>
        </p:txBody>
      </p:sp>
      <p:sp>
        <p:nvSpPr>
          <p:cNvPr id="8" name="Footer Placeholder 12"/>
          <p:cNvSpPr txBox="1">
            <a:spLocks/>
          </p:cNvSpPr>
          <p:nvPr/>
        </p:nvSpPr>
        <p:spPr>
          <a:xfrm>
            <a:off x="3095604" y="6248401"/>
            <a:ext cx="5743596" cy="395309"/>
          </a:xfrm>
          <a:prstGeom prst="rect">
            <a:avLst/>
          </a:prstGeom>
        </p:spPr>
        <p:txBody>
          <a:bodyPr/>
          <a:lstStyle/>
          <a:p>
            <a:pPr>
              <a:defRPr/>
            </a:pPr>
            <a:r>
              <a:rPr lang="en-US" dirty="0">
                <a:latin typeface="Times New Roman" pitchFamily="18" charset="0"/>
                <a:cs typeface="Times New Roman" pitchFamily="18" charset="0"/>
              </a:rPr>
              <a:t>Sanjay </a:t>
            </a:r>
            <a:r>
              <a:rPr lang="en-US" dirty="0" err="1">
                <a:latin typeface="Times New Roman" pitchFamily="18" charset="0"/>
                <a:cs typeface="Times New Roman" pitchFamily="18" charset="0"/>
              </a:rPr>
              <a:t>Nayak</a:t>
            </a:r>
            <a:r>
              <a:rPr lang="en-US" dirty="0">
                <a:latin typeface="Times New Roman" pitchFamily="18" charset="0"/>
                <a:cs typeface="Times New Roman" pitchFamily="18" charset="0"/>
              </a:rPr>
              <a:t>        RCS 601 CN                   Unit Number:2</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 calcmode="lin" valueType="num">
                                      <p:cBhvr additive="base">
                                        <p:cTn id="7" dur="500" fill="hold"/>
                                        <p:tgtEl>
                                          <p:spTgt spid="40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9">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4099">
                                            <p:txEl>
                                              <p:pRg st="1" end="1"/>
                                            </p:txEl>
                                          </p:spTgt>
                                        </p:tgtEl>
                                        <p:attrNameLst>
                                          <p:attrName>style.visibility</p:attrName>
                                        </p:attrNameLst>
                                      </p:cBhvr>
                                      <p:to>
                                        <p:strVal val="visible"/>
                                      </p:to>
                                    </p:set>
                                    <p:anim calcmode="lin" valueType="num">
                                      <p:cBhvr additive="base">
                                        <p:cTn id="13" dur="500" fill="hold"/>
                                        <p:tgtEl>
                                          <p:spTgt spid="409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99">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4099">
                                            <p:txEl>
                                              <p:pRg st="2" end="2"/>
                                            </p:txEl>
                                          </p:spTgt>
                                        </p:tgtEl>
                                        <p:attrNameLst>
                                          <p:attrName>style.visibility</p:attrName>
                                        </p:attrNameLst>
                                      </p:cBhvr>
                                      <p:to>
                                        <p:strVal val="visible"/>
                                      </p:to>
                                    </p:set>
                                    <p:anim calcmode="lin" valueType="num">
                                      <p:cBhvr additive="base">
                                        <p:cTn id="19" dur="500" fill="hold"/>
                                        <p:tgtEl>
                                          <p:spTgt spid="409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99">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4099">
                                            <p:txEl>
                                              <p:pRg st="3" end="3"/>
                                            </p:txEl>
                                          </p:spTgt>
                                        </p:tgtEl>
                                        <p:attrNameLst>
                                          <p:attrName>style.visibility</p:attrName>
                                        </p:attrNameLst>
                                      </p:cBhvr>
                                      <p:to>
                                        <p:strVal val="visible"/>
                                      </p:to>
                                    </p:set>
                                    <p:anim calcmode="lin" valueType="num">
                                      <p:cBhvr additive="base">
                                        <p:cTn id="25" dur="500" fill="hold"/>
                                        <p:tgtEl>
                                          <p:spTgt spid="409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99">
                                            <p:txEl>
                                              <p:pRg st="3" end="3"/>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rrowheads="1"/>
          </p:cNvPicPr>
          <p:nvPr/>
        </p:nvPicPr>
        <p:blipFill>
          <a:blip r:embed="rId2" cstate="print"/>
          <a:srcRect/>
          <a:stretch>
            <a:fillRect/>
          </a:stretch>
        </p:blipFill>
        <p:spPr bwMode="auto">
          <a:xfrm>
            <a:off x="2095472" y="1142984"/>
            <a:ext cx="7215238" cy="3071834"/>
          </a:xfrm>
          <a:prstGeom prst="rect">
            <a:avLst/>
          </a:prstGeom>
          <a:noFill/>
          <a:ln w="12700">
            <a:noFill/>
            <a:miter lim="800000"/>
            <a:headEnd/>
            <a:tailEnd/>
          </a:ln>
        </p:spPr>
      </p:pic>
      <p:sp>
        <p:nvSpPr>
          <p:cNvPr id="6" name="Title 1"/>
          <p:cNvSpPr txBox="1">
            <a:spLocks/>
          </p:cNvSpPr>
          <p:nvPr/>
        </p:nvSpPr>
        <p:spPr>
          <a:xfrm>
            <a:off x="2895600" y="2855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3200" b="1" dirty="0">
                <a:solidFill>
                  <a:srgbClr val="063DE8"/>
                </a:solidFill>
                <a:latin typeface="Times New Roman" pitchFamily="18" charset="0"/>
                <a:cs typeface="Times New Roman" pitchFamily="18" charset="0"/>
              </a:rPr>
              <a:t>OSI Model and Project 802</a:t>
            </a:r>
          </a:p>
        </p:txBody>
      </p:sp>
      <p:sp>
        <p:nvSpPr>
          <p:cNvPr id="8" name="TextBox 1"/>
          <p:cNvSpPr txBox="1">
            <a:spLocks noChangeArrowheads="1"/>
          </p:cNvSpPr>
          <p:nvPr/>
        </p:nvSpPr>
        <p:spPr bwMode="auto">
          <a:xfrm>
            <a:off x="1881159" y="4457344"/>
            <a:ext cx="8358187" cy="2462213"/>
          </a:xfrm>
          <a:prstGeom prst="rect">
            <a:avLst/>
          </a:prstGeom>
          <a:noFill/>
          <a:ln w="9525">
            <a:noFill/>
            <a:miter lim="800000"/>
            <a:headEnd/>
            <a:tailEnd/>
          </a:ln>
        </p:spPr>
        <p:txBody>
          <a:bodyPr wrap="square">
            <a:spAutoFit/>
          </a:bodyPr>
          <a:lstStyle/>
          <a:p>
            <a:r>
              <a:rPr lang="en-IN" sz="2200" b="1" dirty="0">
                <a:solidFill>
                  <a:srgbClr val="FF0000"/>
                </a:solidFill>
                <a:latin typeface="Times New Roman" pitchFamily="18" charset="0"/>
                <a:cs typeface="Times New Roman" pitchFamily="18" charset="0"/>
              </a:rPr>
              <a:t>Logical link control / Data link control (LLC /DLC):</a:t>
            </a:r>
          </a:p>
          <a:p>
            <a:r>
              <a:rPr lang="en-IN" sz="2200" dirty="0">
                <a:latin typeface="Times New Roman" pitchFamily="18" charset="0"/>
                <a:cs typeface="Times New Roman" pitchFamily="18" charset="0"/>
              </a:rPr>
              <a:t>Deals with issues common to Point to point link and broadcast link </a:t>
            </a:r>
          </a:p>
          <a:p>
            <a:endParaRPr lang="en-IN" sz="2200" dirty="0">
              <a:latin typeface="Times New Roman" pitchFamily="18" charset="0"/>
              <a:cs typeface="Times New Roman" pitchFamily="18" charset="0"/>
            </a:endParaRPr>
          </a:p>
          <a:p>
            <a:r>
              <a:rPr lang="en-IN" sz="2200" b="1" dirty="0">
                <a:solidFill>
                  <a:srgbClr val="FF0000"/>
                </a:solidFill>
                <a:latin typeface="Times New Roman" pitchFamily="18" charset="0"/>
                <a:cs typeface="Times New Roman" pitchFamily="18" charset="0"/>
              </a:rPr>
              <a:t>Media access control (MAC):</a:t>
            </a:r>
          </a:p>
          <a:p>
            <a:r>
              <a:rPr lang="en-IN" sz="2200" dirty="0">
                <a:latin typeface="Times New Roman" pitchFamily="18" charset="0"/>
                <a:cs typeface="Times New Roman" pitchFamily="18" charset="0"/>
              </a:rPr>
              <a:t>Deals only with issues specific to broadcast link </a:t>
            </a:r>
          </a:p>
          <a:p>
            <a:endParaRPr lang="en-IN" sz="2200" dirty="0">
              <a:latin typeface="Times New Roman" pitchFamily="18" charset="0"/>
              <a:cs typeface="Times New Roman" pitchFamily="18" charset="0"/>
            </a:endParaRPr>
          </a:p>
          <a:p>
            <a:endParaRPr lang="en-IN" sz="2200" dirty="0">
              <a:latin typeface="Times New Roman" pitchFamily="18" charset="0"/>
              <a:cs typeface="Times New Roman" pitchFamily="18" charset="0"/>
            </a:endParaRPr>
          </a:p>
        </p:txBody>
      </p:sp>
      <p:sp>
        <p:nvSpPr>
          <p:cNvPr id="10" name="Date Placeholder 9"/>
          <p:cNvSpPr>
            <a:spLocks noGrp="1"/>
          </p:cNvSpPr>
          <p:nvPr>
            <p:ph type="dt" sz="half" idx="10"/>
          </p:nvPr>
        </p:nvSpPr>
        <p:spPr/>
        <p:txBody>
          <a:bodyPr/>
          <a:lstStyle/>
          <a:p>
            <a:fld id="{7DD59F68-AAF4-407B-93DE-09C17ECD7A96}"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2" name="Footer Placeholder 11"/>
          <p:cNvSpPr>
            <a:spLocks noGrp="1"/>
          </p:cNvSpPr>
          <p:nvPr>
            <p:ph type="ftr" sz="quarter" idx="11"/>
          </p:nvPr>
        </p:nvSpPr>
        <p:spPr>
          <a:xfrm>
            <a:off x="4648200" y="6356351"/>
            <a:ext cx="3376626" cy="215922"/>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11" name="Slide Number Placeholder 10"/>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0"/>
          </p:nvPr>
        </p:nvSpPr>
        <p:spPr/>
        <p:txBody>
          <a:bodyPr/>
          <a:lstStyle/>
          <a:p>
            <a:pPr>
              <a:defRPr/>
            </a:pPr>
            <a:fld id="{468DEFE5-C9B9-42F1-926D-BB96AEDDC5DB}" type="datetime1">
              <a:rPr lang="en-US" smtClean="0"/>
              <a:t>9/24/2024</a:t>
            </a:fld>
            <a:endParaRPr lang="en-US"/>
          </a:p>
        </p:txBody>
      </p:sp>
      <p:sp>
        <p:nvSpPr>
          <p:cNvPr id="7" name="Slide Number Placeholder 6"/>
          <p:cNvSpPr>
            <a:spLocks noGrp="1"/>
          </p:cNvSpPr>
          <p:nvPr>
            <p:ph type="sldNum" sz="quarter" idx="12"/>
          </p:nvPr>
        </p:nvSpPr>
        <p:spPr/>
        <p:txBody>
          <a:bodyPr/>
          <a:lstStyle/>
          <a:p>
            <a:pPr>
              <a:defRPr/>
            </a:pPr>
            <a:fld id="{31995F5A-1DB7-484B-B070-B8241A5A80E6}" type="slidenum">
              <a:rPr lang="en-US"/>
              <a:pPr>
                <a:defRPr/>
              </a:pPr>
              <a:t>2</a:t>
            </a:fld>
            <a:endParaRPr lang="en-US"/>
          </a:p>
        </p:txBody>
      </p:sp>
      <p:sp>
        <p:nvSpPr>
          <p:cNvPr id="8"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Curriculum</a:t>
            </a:r>
          </a:p>
        </p:txBody>
      </p:sp>
      <p:sp>
        <p:nvSpPr>
          <p:cNvPr id="9" name="Footer Placeholder 12"/>
          <p:cNvSpPr>
            <a:spLocks noGrp="1"/>
          </p:cNvSpPr>
          <p:nvPr>
            <p:ph type="ftr" sz="quarter" idx="11"/>
          </p:nvPr>
        </p:nvSpPr>
        <p:spPr>
          <a:xfrm>
            <a:off x="3810000" y="6248401"/>
            <a:ext cx="5029200" cy="365125"/>
          </a:xfrm>
        </p:spPr>
        <p:txBody>
          <a:bodyPr/>
          <a:lstStyle/>
          <a:p>
            <a:pPr>
              <a:defRPr/>
            </a:pPr>
            <a:r>
              <a:rPr lang="en-US" dirty="0"/>
              <a:t>Ms. Ibtesaam Rais          ACSE502                  CN                UNIT 2</a:t>
            </a:r>
          </a:p>
        </p:txBody>
      </p:sp>
      <p:pic>
        <p:nvPicPr>
          <p:cNvPr id="2" name="Picture 1"/>
          <p:cNvPicPr>
            <a:picLocks noChangeAspect="1"/>
          </p:cNvPicPr>
          <p:nvPr/>
        </p:nvPicPr>
        <p:blipFill>
          <a:blip r:embed="rId3"/>
          <a:stretch>
            <a:fillRect/>
          </a:stretch>
        </p:blipFill>
        <p:spPr>
          <a:xfrm>
            <a:off x="2271713" y="1128713"/>
            <a:ext cx="7648575" cy="460057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rrowheads="1"/>
          </p:cNvPicPr>
          <p:nvPr/>
        </p:nvPicPr>
        <p:blipFill>
          <a:blip r:embed="rId2" cstate="print"/>
          <a:srcRect/>
          <a:stretch>
            <a:fillRect/>
          </a:stretch>
        </p:blipFill>
        <p:spPr bwMode="auto">
          <a:xfrm>
            <a:off x="2054225" y="1235075"/>
            <a:ext cx="7816850" cy="4832350"/>
          </a:xfrm>
          <a:prstGeom prst="rect">
            <a:avLst/>
          </a:prstGeom>
          <a:noFill/>
          <a:ln w="12700">
            <a:noFill/>
            <a:miter lim="800000"/>
            <a:headEnd/>
            <a:tailEnd/>
          </a:ln>
        </p:spPr>
      </p:pic>
      <p:sp>
        <p:nvSpPr>
          <p:cNvPr id="5123" name="Rectangle 6"/>
          <p:cNvSpPr>
            <a:spLocks noChangeArrowheads="1"/>
          </p:cNvSpPr>
          <p:nvPr/>
        </p:nvSpPr>
        <p:spPr bwMode="auto">
          <a:xfrm>
            <a:off x="4524364" y="642918"/>
            <a:ext cx="1671164"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Project 802</a:t>
            </a:r>
          </a:p>
        </p:txBody>
      </p:sp>
      <p:sp>
        <p:nvSpPr>
          <p:cNvPr id="4"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r>
              <a:rPr lang="en-US" sz="3200" b="1" dirty="0">
                <a:solidFill>
                  <a:srgbClr val="063DE8"/>
                </a:solidFill>
                <a:latin typeface="Times New Roman" pitchFamily="18" charset="0"/>
                <a:cs typeface="Times New Roman" pitchFamily="18" charset="0"/>
              </a:rPr>
              <a:t>OSI Model and Project 802</a:t>
            </a:r>
          </a:p>
        </p:txBody>
      </p:sp>
      <p:sp>
        <p:nvSpPr>
          <p:cNvPr id="7" name="Date Placeholder 6"/>
          <p:cNvSpPr>
            <a:spLocks noGrp="1"/>
          </p:cNvSpPr>
          <p:nvPr>
            <p:ph type="dt" sz="half" idx="10"/>
          </p:nvPr>
        </p:nvSpPr>
        <p:spPr/>
        <p:txBody>
          <a:bodyPr/>
          <a:lstStyle/>
          <a:p>
            <a:fld id="{B5CBC762-EF1E-499B-A6C7-E91DF7885F84}"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9" name="Footer Placeholder 8"/>
          <p:cNvSpPr>
            <a:spLocks noGrp="1"/>
          </p:cNvSpPr>
          <p:nvPr>
            <p:ph type="ftr" sz="quarter" idx="11"/>
          </p:nvPr>
        </p:nvSpPr>
        <p:spPr>
          <a:xfrm>
            <a:off x="4648200" y="6356350"/>
            <a:ext cx="3233750"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a:blip r:embed="rId2" cstate="print"/>
          <a:srcRect/>
          <a:stretch>
            <a:fillRect/>
          </a:stretch>
        </p:blipFill>
        <p:spPr bwMode="auto">
          <a:xfrm>
            <a:off x="1952596" y="1571613"/>
            <a:ext cx="7943850" cy="4702175"/>
          </a:xfrm>
          <a:prstGeom prst="rect">
            <a:avLst/>
          </a:prstGeom>
          <a:noFill/>
          <a:ln w="12700">
            <a:noFill/>
            <a:miter lim="800000"/>
            <a:headEnd/>
            <a:tailEnd/>
          </a:ln>
        </p:spPr>
      </p:pic>
      <p:sp>
        <p:nvSpPr>
          <p:cNvPr id="6150" name="Rectangle 6"/>
          <p:cNvSpPr>
            <a:spLocks noChangeArrowheads="1"/>
          </p:cNvSpPr>
          <p:nvPr/>
        </p:nvSpPr>
        <p:spPr bwMode="auto">
          <a:xfrm>
            <a:off x="4810116" y="785795"/>
            <a:ext cx="3066546" cy="520655"/>
          </a:xfrm>
          <a:prstGeom prst="rect">
            <a:avLst/>
          </a:prstGeom>
          <a:noFill/>
          <a:ln w="12700">
            <a:noFill/>
            <a:miter lim="800000"/>
            <a:headEnd/>
            <a:tailEnd/>
          </a:ln>
        </p:spPr>
        <p:txBody>
          <a:bodyPr wrap="none" lIns="90488" tIns="44450" rIns="90488" bIns="44450">
            <a:spAutoFit/>
          </a:bodyPr>
          <a:lstStyle/>
          <a:p>
            <a:r>
              <a:rPr lang="en-US" sz="2800" b="1" dirty="0">
                <a:solidFill>
                  <a:srgbClr val="063DE8"/>
                </a:solidFill>
                <a:latin typeface="Times New Roman" pitchFamily="18" charset="0"/>
                <a:cs typeface="Times New Roman" pitchFamily="18" charset="0"/>
              </a:rPr>
              <a:t>          PDU Format</a:t>
            </a:r>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Data Link Layer </a:t>
            </a:r>
            <a:endParaRPr lang="en-US" sz="24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918ED9E0-0460-4DD9-88BB-02CB91880E64}" type="datetime1">
              <a:rPr lang="en-US" smtClean="0"/>
              <a:t>9/24/2024</a:t>
            </a:fld>
            <a:endParaRPr lang="en-US"/>
          </a:p>
        </p:txBody>
      </p:sp>
      <p:sp>
        <p:nvSpPr>
          <p:cNvPr id="11" name="Footer Placeholder 10"/>
          <p:cNvSpPr>
            <a:spLocks noGrp="1"/>
          </p:cNvSpPr>
          <p:nvPr>
            <p:ph type="ftr" sz="quarter" idx="11"/>
          </p:nvPr>
        </p:nvSpPr>
        <p:spPr/>
        <p:txBody>
          <a:bodyPr/>
          <a:lstStyle/>
          <a:p>
            <a:r>
              <a:rPr lang="en-IN" dirty="0"/>
              <a:t>Ms. Ibtesaam Rais          ACSE502                  CN                UNIT 2</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rrowheads="1"/>
          </p:cNvPicPr>
          <p:nvPr/>
        </p:nvPicPr>
        <p:blipFill>
          <a:blip r:embed="rId2" cstate="print"/>
          <a:srcRect/>
          <a:stretch>
            <a:fillRect/>
          </a:stretch>
        </p:blipFill>
        <p:spPr bwMode="auto">
          <a:xfrm>
            <a:off x="1663700" y="1349375"/>
            <a:ext cx="8597900" cy="4452938"/>
          </a:xfrm>
          <a:prstGeom prst="rect">
            <a:avLst/>
          </a:prstGeom>
          <a:noFill/>
          <a:ln w="12700">
            <a:noFill/>
            <a:miter lim="800000"/>
            <a:headEnd/>
            <a:tailEnd/>
          </a:ln>
        </p:spPr>
      </p:pic>
      <p:sp>
        <p:nvSpPr>
          <p:cNvPr id="7174" name="Rectangle 6"/>
          <p:cNvSpPr>
            <a:spLocks noChangeArrowheads="1"/>
          </p:cNvSpPr>
          <p:nvPr/>
        </p:nvSpPr>
        <p:spPr bwMode="auto">
          <a:xfrm>
            <a:off x="5238744" y="714357"/>
            <a:ext cx="3069688" cy="520655"/>
          </a:xfrm>
          <a:prstGeom prst="rect">
            <a:avLst/>
          </a:prstGeom>
          <a:noFill/>
          <a:ln w="12700">
            <a:noFill/>
            <a:miter lim="800000"/>
            <a:headEnd/>
            <a:tailEnd/>
          </a:ln>
        </p:spPr>
        <p:txBody>
          <a:bodyPr wrap="none" lIns="90488" tIns="44450" rIns="90488" bIns="44450">
            <a:spAutoFit/>
          </a:bodyPr>
          <a:lstStyle/>
          <a:p>
            <a:r>
              <a:rPr lang="en-US" sz="2800" b="1" dirty="0">
                <a:solidFill>
                  <a:srgbClr val="063DE8"/>
                </a:solidFill>
                <a:latin typeface="Times New Roman" pitchFamily="18" charset="0"/>
                <a:cs typeface="Times New Roman" pitchFamily="18" charset="0"/>
              </a:rPr>
              <a:t>PDU Control Field</a:t>
            </a:r>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Data Link Layer </a:t>
            </a:r>
            <a:endParaRPr lang="en-US" sz="24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50393F5D-A56D-4334-B71A-FDBAAB9C045D}"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a:xfrm>
            <a:off x="4648200" y="6356350"/>
            <a:ext cx="3305188"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rrowheads="1"/>
          </p:cNvPicPr>
          <p:nvPr/>
        </p:nvPicPr>
        <p:blipFill>
          <a:blip r:embed="rId2" cstate="print"/>
          <a:srcRect/>
          <a:stretch>
            <a:fillRect/>
          </a:stretch>
        </p:blipFill>
        <p:spPr bwMode="auto">
          <a:xfrm>
            <a:off x="1662114" y="2830514"/>
            <a:ext cx="8561387" cy="1982787"/>
          </a:xfrm>
          <a:prstGeom prst="rect">
            <a:avLst/>
          </a:prstGeom>
          <a:noFill/>
          <a:ln w="12700">
            <a:noFill/>
            <a:miter lim="800000"/>
            <a:headEnd/>
            <a:tailEnd/>
          </a:ln>
        </p:spPr>
      </p:pic>
      <p:sp>
        <p:nvSpPr>
          <p:cNvPr id="10246" name="Rectangle 6"/>
          <p:cNvSpPr>
            <a:spLocks noChangeArrowheads="1"/>
          </p:cNvSpPr>
          <p:nvPr/>
        </p:nvSpPr>
        <p:spPr bwMode="auto">
          <a:xfrm>
            <a:off x="5524496" y="1428736"/>
            <a:ext cx="1865896"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MAC Frame</a:t>
            </a:r>
          </a:p>
        </p:txBody>
      </p:sp>
      <p:sp>
        <p:nvSpPr>
          <p:cNvPr id="7" name="Title 1"/>
          <p:cNvSpPr txBox="1">
            <a:spLocks/>
          </p:cNvSpPr>
          <p:nvPr/>
        </p:nvSpPr>
        <p:spPr>
          <a:xfrm>
            <a:off x="2895600" y="2855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Data Link Layer </a:t>
            </a:r>
          </a:p>
        </p:txBody>
      </p:sp>
      <p:sp>
        <p:nvSpPr>
          <p:cNvPr id="9" name="Date Placeholder 8"/>
          <p:cNvSpPr>
            <a:spLocks noGrp="1"/>
          </p:cNvSpPr>
          <p:nvPr>
            <p:ph type="dt" sz="half" idx="10"/>
          </p:nvPr>
        </p:nvSpPr>
        <p:spPr/>
        <p:txBody>
          <a:bodyPr/>
          <a:lstStyle/>
          <a:p>
            <a:fld id="{9836146C-A0FD-45F0-BDB9-536FC49AF23F}" type="datetime1">
              <a:rPr lang="en-US" sz="1600">
                <a:latin typeface="Times New Roman" pitchFamily="18" charset="0"/>
                <a:cs typeface="Times New Roman" pitchFamily="18" charset="0"/>
              </a:rPr>
              <a:t>9/24/2024</a:t>
            </a:fld>
            <a:endParaRPr lang="en-US" sz="1600" dirty="0">
              <a:latin typeface="Times New Roman" pitchFamily="18" charset="0"/>
              <a:cs typeface="Times New Roman" pitchFamily="18" charset="0"/>
            </a:endParaRPr>
          </a:p>
        </p:txBody>
      </p:sp>
      <p:sp>
        <p:nvSpPr>
          <p:cNvPr id="11" name="Footer Placeholder 10"/>
          <p:cNvSpPr>
            <a:spLocks noGrp="1"/>
          </p:cNvSpPr>
          <p:nvPr>
            <p:ph type="ftr" sz="quarter" idx="11"/>
          </p:nvPr>
        </p:nvSpPr>
        <p:spPr/>
        <p:txBody>
          <a:bodyPr/>
          <a:lstStyle/>
          <a:p>
            <a:r>
              <a:rPr lang="en-IN" sz="1100" dirty="0">
                <a:latin typeface="Times New Roman" pitchFamily="18" charset="0"/>
                <a:cs typeface="Times New Roman" pitchFamily="18" charset="0"/>
              </a:rPr>
              <a:t>Ms. Ibtesaam Rais          ACSE502                  CN                UNIT 2</a:t>
            </a:r>
            <a:endParaRPr lang="en-US" sz="1100" dirty="0">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z="1100">
                <a:latin typeface="Times New Roman" pitchFamily="18" charset="0"/>
                <a:cs typeface="Times New Roman" pitchFamily="18" charset="0"/>
              </a:rPr>
              <a:pPr/>
              <a:t>23</a:t>
            </a:fld>
            <a:endParaRPr lang="en-US" sz="1100">
              <a:latin typeface="Times New Roman" pitchFamily="18" charset="0"/>
              <a:cs typeface="Times New Roman" pitchFamily="18"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rrowheads="1"/>
          </p:cNvPicPr>
          <p:nvPr/>
        </p:nvPicPr>
        <p:blipFill>
          <a:blip r:embed="rId2" cstate="print"/>
          <a:srcRect/>
          <a:stretch>
            <a:fillRect/>
          </a:stretch>
        </p:blipFill>
        <p:spPr bwMode="auto">
          <a:xfrm>
            <a:off x="2192338" y="1028700"/>
            <a:ext cx="7529512" cy="5067300"/>
          </a:xfrm>
          <a:prstGeom prst="rect">
            <a:avLst/>
          </a:prstGeom>
          <a:noFill/>
          <a:ln w="12700">
            <a:noFill/>
            <a:miter lim="800000"/>
            <a:headEnd/>
            <a:tailEnd/>
          </a:ln>
        </p:spPr>
      </p:pic>
      <p:sp>
        <p:nvSpPr>
          <p:cNvPr id="6"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Data Link Layer </a:t>
            </a:r>
            <a:endParaRPr lang="en-US" sz="2400" dirty="0">
              <a:latin typeface="Times New Roman" pitchFamily="18" charset="0"/>
              <a:cs typeface="Times New Roman" pitchFamily="18" charset="0"/>
            </a:endParaRPr>
          </a:p>
        </p:txBody>
      </p:sp>
      <p:sp>
        <p:nvSpPr>
          <p:cNvPr id="8" name="Date Placeholder 7"/>
          <p:cNvSpPr>
            <a:spLocks noGrp="1"/>
          </p:cNvSpPr>
          <p:nvPr>
            <p:ph type="dt" sz="half" idx="10"/>
          </p:nvPr>
        </p:nvSpPr>
        <p:spPr/>
        <p:txBody>
          <a:bodyPr/>
          <a:lstStyle/>
          <a:p>
            <a:fld id="{FA49BD4B-7C94-485A-9F0D-5CA2B4C6DCFF}" type="datetime1">
              <a:rPr lang="en-US" smtClean="0"/>
              <a:t>9/24/2024</a:t>
            </a:fld>
            <a:endParaRPr lang="en-US"/>
          </a:p>
        </p:txBody>
      </p:sp>
      <p:sp>
        <p:nvSpPr>
          <p:cNvPr id="10" name="Footer Placeholder 9"/>
          <p:cNvSpPr>
            <a:spLocks noGrp="1"/>
          </p:cNvSpPr>
          <p:nvPr>
            <p:ph type="ftr" sz="quarter" idx="11"/>
          </p:nvPr>
        </p:nvSpPr>
        <p:spPr/>
        <p:txBody>
          <a:bodyPr/>
          <a:lstStyle/>
          <a:p>
            <a:r>
              <a:rPr lang="en-IN" dirty="0"/>
              <a:t>Ms. Ibtesaam Rais          ACSE502                  CN                UNIT 2</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24</a:t>
            </a:fld>
            <a:endParaRPr lang="en-US"/>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rrowheads="1"/>
          </p:cNvPicPr>
          <p:nvPr/>
        </p:nvPicPr>
        <p:blipFill>
          <a:blip r:embed="rId2" cstate="print"/>
          <a:srcRect/>
          <a:stretch>
            <a:fillRect/>
          </a:stretch>
        </p:blipFill>
        <p:spPr bwMode="auto">
          <a:xfrm>
            <a:off x="1800226" y="2427289"/>
            <a:ext cx="8323263" cy="2827337"/>
          </a:xfrm>
          <a:prstGeom prst="rect">
            <a:avLst/>
          </a:prstGeom>
          <a:noFill/>
          <a:ln w="12700">
            <a:noFill/>
            <a:miter lim="800000"/>
            <a:headEnd/>
            <a:tailEnd/>
          </a:ln>
        </p:spPr>
      </p:pic>
      <p:sp>
        <p:nvSpPr>
          <p:cNvPr id="11270" name="Rectangle 6"/>
          <p:cNvSpPr>
            <a:spLocks noChangeArrowheads="1"/>
          </p:cNvSpPr>
          <p:nvPr/>
        </p:nvSpPr>
        <p:spPr bwMode="auto">
          <a:xfrm>
            <a:off x="5453058" y="1214422"/>
            <a:ext cx="2670604"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Ethernet Segments</a:t>
            </a:r>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Data Link Layer </a:t>
            </a:r>
            <a:endParaRPr lang="en-US" sz="24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F190AACD-2463-4747-90AE-7877A7230466}" type="datetime1">
              <a:rPr lang="en-US" smtClean="0"/>
              <a:t>9/24/2024</a:t>
            </a:fld>
            <a:endParaRPr lang="en-US"/>
          </a:p>
        </p:txBody>
      </p:sp>
      <p:sp>
        <p:nvSpPr>
          <p:cNvPr id="11" name="Footer Placeholder 10"/>
          <p:cNvSpPr>
            <a:spLocks noGrp="1"/>
          </p:cNvSpPr>
          <p:nvPr>
            <p:ph type="ftr" sz="quarter" idx="11"/>
          </p:nvPr>
        </p:nvSpPr>
        <p:spPr/>
        <p:txBody>
          <a:bodyPr/>
          <a:lstStyle/>
          <a:p>
            <a:r>
              <a:rPr lang="en-IN" dirty="0"/>
              <a:t>Ms. Ibtesaam Rais          ACSE502                  CN                UNIT 2</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rrowheads="1"/>
          </p:cNvPicPr>
          <p:nvPr/>
        </p:nvPicPr>
        <p:blipFill>
          <a:blip r:embed="rId2" cstate="print"/>
          <a:srcRect/>
          <a:stretch>
            <a:fillRect/>
          </a:stretch>
        </p:blipFill>
        <p:spPr bwMode="auto">
          <a:xfrm>
            <a:off x="1927225" y="2063750"/>
            <a:ext cx="8210550" cy="2325688"/>
          </a:xfrm>
          <a:prstGeom prst="rect">
            <a:avLst/>
          </a:prstGeom>
          <a:noFill/>
          <a:ln w="12700">
            <a:noFill/>
            <a:miter lim="800000"/>
            <a:headEnd/>
            <a:tailEnd/>
          </a:ln>
        </p:spPr>
      </p:pic>
      <p:sp>
        <p:nvSpPr>
          <p:cNvPr id="12294" name="Rectangle 6"/>
          <p:cNvSpPr>
            <a:spLocks noChangeArrowheads="1"/>
          </p:cNvSpPr>
          <p:nvPr/>
        </p:nvSpPr>
        <p:spPr bwMode="auto">
          <a:xfrm>
            <a:off x="4479926" y="122239"/>
            <a:ext cx="3040063" cy="579437"/>
          </a:xfrm>
          <a:prstGeom prst="rect">
            <a:avLst/>
          </a:prstGeom>
          <a:noFill/>
          <a:ln w="12700">
            <a:noFill/>
            <a:miter lim="800000"/>
            <a:headEnd/>
            <a:tailEnd/>
          </a:ln>
        </p:spPr>
        <p:txBody>
          <a:bodyPr wrap="none" anchor="ctr"/>
          <a:lstStyle/>
          <a:p>
            <a:endParaRPr lang="en-IN"/>
          </a:p>
        </p:txBody>
      </p:sp>
      <p:sp>
        <p:nvSpPr>
          <p:cNvPr id="7" name="Title 1"/>
          <p:cNvSpPr txBox="1">
            <a:spLocks/>
          </p:cNvSpPr>
          <p:nvPr/>
        </p:nvSpPr>
        <p:spPr>
          <a:xfrm>
            <a:off x="2895600" y="2855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Data Link Layer </a:t>
            </a:r>
            <a:endParaRPr lang="en-US" sz="24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C7B2C47D-13E7-4D66-BCD7-A5A2E1201157}" type="datetime1">
              <a:rPr lang="en-US" smtClean="0"/>
              <a:t>9/24/2024</a:t>
            </a:fld>
            <a:endParaRPr lang="en-US"/>
          </a:p>
        </p:txBody>
      </p:sp>
      <p:sp>
        <p:nvSpPr>
          <p:cNvPr id="11" name="Footer Placeholder 10"/>
          <p:cNvSpPr>
            <a:spLocks noGrp="1"/>
          </p:cNvSpPr>
          <p:nvPr>
            <p:ph type="ftr" sz="quarter" idx="11"/>
          </p:nvPr>
        </p:nvSpPr>
        <p:spPr/>
        <p:txBody>
          <a:bodyPr/>
          <a:lstStyle/>
          <a:p>
            <a:r>
              <a:rPr lang="en-IN" dirty="0"/>
              <a:t>Ms. Ibtesaam Rais          ACSE502                  CN                UNIT 2</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26</a:t>
            </a:fld>
            <a:endParaRPr lang="en-US"/>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rrowheads="1"/>
          </p:cNvPicPr>
          <p:nvPr/>
        </p:nvPicPr>
        <p:blipFill>
          <a:blip r:embed="rId2" cstate="print"/>
          <a:srcRect/>
          <a:stretch>
            <a:fillRect/>
          </a:stretch>
        </p:blipFill>
        <p:spPr bwMode="auto">
          <a:xfrm>
            <a:off x="1758951" y="1678008"/>
            <a:ext cx="8380413" cy="4465637"/>
          </a:xfrm>
          <a:prstGeom prst="rect">
            <a:avLst/>
          </a:prstGeom>
          <a:noFill/>
          <a:ln w="12700">
            <a:noFill/>
            <a:miter lim="800000"/>
            <a:headEnd/>
            <a:tailEnd/>
          </a:ln>
        </p:spPr>
      </p:pic>
      <p:sp>
        <p:nvSpPr>
          <p:cNvPr id="13318" name="Rectangle 6"/>
          <p:cNvSpPr>
            <a:spLocks noChangeArrowheads="1"/>
          </p:cNvSpPr>
          <p:nvPr/>
        </p:nvSpPr>
        <p:spPr bwMode="auto">
          <a:xfrm>
            <a:off x="5453059" y="1000108"/>
            <a:ext cx="1431483" cy="459100"/>
          </a:xfrm>
          <a:prstGeom prst="rect">
            <a:avLst/>
          </a:prstGeom>
          <a:noFill/>
          <a:ln w="12700">
            <a:noFill/>
            <a:miter lim="800000"/>
            <a:headEnd/>
            <a:tailEnd/>
          </a:ln>
        </p:spPr>
        <p:txBody>
          <a:bodyPr wrap="none" lIns="90488" tIns="44450" rIns="90488" bIns="44450">
            <a:spAutoFit/>
          </a:bodyPr>
          <a:lstStyle/>
          <a:p>
            <a:r>
              <a:rPr lang="en-US" sz="2400" dirty="0">
                <a:solidFill>
                  <a:srgbClr val="063DE8"/>
                </a:solidFill>
                <a:latin typeface="Times New Roman" pitchFamily="18" charset="0"/>
                <a:cs typeface="Times New Roman" pitchFamily="18" charset="0"/>
              </a:rPr>
              <a:t>10BASE5</a:t>
            </a:r>
          </a:p>
        </p:txBody>
      </p:sp>
      <p:sp>
        <p:nvSpPr>
          <p:cNvPr id="7" name="Title 1"/>
          <p:cNvSpPr txBox="1">
            <a:spLocks/>
          </p:cNvSpPr>
          <p:nvPr/>
        </p:nvSpPr>
        <p:spPr>
          <a:xfrm>
            <a:off x="2895600" y="2855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Data Link Layer </a:t>
            </a:r>
            <a:endParaRPr lang="en-US" sz="24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40EDE594-221E-4002-91E3-6917D0959241}" type="datetime1">
              <a:rPr lang="en-US" smtClean="0"/>
              <a:t>9/24/2024</a:t>
            </a:fld>
            <a:endParaRPr lang="en-US"/>
          </a:p>
        </p:txBody>
      </p:sp>
      <p:sp>
        <p:nvSpPr>
          <p:cNvPr id="11" name="Footer Placeholder 10"/>
          <p:cNvSpPr>
            <a:spLocks noGrp="1"/>
          </p:cNvSpPr>
          <p:nvPr>
            <p:ph type="ftr" sz="quarter" idx="11"/>
          </p:nvPr>
        </p:nvSpPr>
        <p:spPr/>
        <p:txBody>
          <a:bodyPr/>
          <a:lstStyle/>
          <a:p>
            <a:r>
              <a:rPr lang="en-IN" dirty="0"/>
              <a:t>Ms. Ibtesaam Rais          ACSE502                  CN                UNIT 2</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rrowheads="1"/>
          </p:cNvPicPr>
          <p:nvPr/>
        </p:nvPicPr>
        <p:blipFill>
          <a:blip r:embed="rId2" cstate="print"/>
          <a:srcRect/>
          <a:stretch>
            <a:fillRect/>
          </a:stretch>
        </p:blipFill>
        <p:spPr bwMode="auto">
          <a:xfrm>
            <a:off x="1844675" y="2054225"/>
            <a:ext cx="8235950" cy="3575050"/>
          </a:xfrm>
          <a:prstGeom prst="rect">
            <a:avLst/>
          </a:prstGeom>
          <a:noFill/>
          <a:ln w="12700">
            <a:noFill/>
            <a:miter lim="800000"/>
            <a:headEnd/>
            <a:tailEnd/>
          </a:ln>
        </p:spPr>
      </p:pic>
      <p:sp>
        <p:nvSpPr>
          <p:cNvPr id="14342" name="Rectangle 6"/>
          <p:cNvSpPr>
            <a:spLocks noChangeArrowheads="1"/>
          </p:cNvSpPr>
          <p:nvPr/>
        </p:nvSpPr>
        <p:spPr bwMode="auto">
          <a:xfrm>
            <a:off x="5595935" y="1071546"/>
            <a:ext cx="1730859"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Transceiver</a:t>
            </a:r>
          </a:p>
        </p:txBody>
      </p:sp>
      <p:sp>
        <p:nvSpPr>
          <p:cNvPr id="7" name="Title 1"/>
          <p:cNvSpPr txBox="1">
            <a:spLocks/>
          </p:cNvSpPr>
          <p:nvPr/>
        </p:nvSpPr>
        <p:spPr>
          <a:xfrm>
            <a:off x="2895600" y="2855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Data Link Layer </a:t>
            </a:r>
            <a:endParaRPr lang="en-US" sz="24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52D8E08A-0AC9-40BE-828C-67AAB3247F45}" type="datetime1">
              <a:rPr lang="en-US" smtClean="0"/>
              <a:t>9/24/2024</a:t>
            </a:fld>
            <a:endParaRPr lang="en-US"/>
          </a:p>
        </p:txBody>
      </p:sp>
      <p:sp>
        <p:nvSpPr>
          <p:cNvPr id="11" name="Footer Placeholder 10"/>
          <p:cNvSpPr>
            <a:spLocks noGrp="1"/>
          </p:cNvSpPr>
          <p:nvPr>
            <p:ph type="ftr" sz="quarter" idx="11"/>
          </p:nvPr>
        </p:nvSpPr>
        <p:spPr/>
        <p:txBody>
          <a:bodyPr/>
          <a:lstStyle/>
          <a:p>
            <a:r>
              <a:rPr lang="en-IN" dirty="0"/>
              <a:t>Ms. Ibtesaam Rais          ACSE502                  CN                UNIT 2</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28</a:t>
            </a:fld>
            <a:endParaRPr 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rrowheads="1"/>
          </p:cNvPicPr>
          <p:nvPr/>
        </p:nvPicPr>
        <p:blipFill>
          <a:blip r:embed="rId2" cstate="print"/>
          <a:srcRect/>
          <a:stretch>
            <a:fillRect/>
          </a:stretch>
        </p:blipFill>
        <p:spPr bwMode="auto">
          <a:xfrm>
            <a:off x="1760539" y="2460626"/>
            <a:ext cx="8709025" cy="2316163"/>
          </a:xfrm>
          <a:prstGeom prst="rect">
            <a:avLst/>
          </a:prstGeom>
          <a:noFill/>
          <a:ln w="12700">
            <a:noFill/>
            <a:miter lim="800000"/>
            <a:headEnd/>
            <a:tailEnd/>
          </a:ln>
        </p:spPr>
      </p:pic>
      <p:sp>
        <p:nvSpPr>
          <p:cNvPr id="6" name="Title 1"/>
          <p:cNvSpPr txBox="1">
            <a:spLocks/>
          </p:cNvSpPr>
          <p:nvPr/>
        </p:nvSpPr>
        <p:spPr>
          <a:xfrm>
            <a:off x="2895600" y="11150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Data Link Layer </a:t>
            </a:r>
            <a:endParaRPr lang="en-US" sz="2400" dirty="0">
              <a:latin typeface="Times New Roman" pitchFamily="18" charset="0"/>
              <a:cs typeface="Times New Roman" pitchFamily="18" charset="0"/>
            </a:endParaRPr>
          </a:p>
        </p:txBody>
      </p:sp>
      <p:sp>
        <p:nvSpPr>
          <p:cNvPr id="8" name="Date Placeholder 7"/>
          <p:cNvSpPr>
            <a:spLocks noGrp="1"/>
          </p:cNvSpPr>
          <p:nvPr>
            <p:ph type="dt" sz="half" idx="10"/>
          </p:nvPr>
        </p:nvSpPr>
        <p:spPr/>
        <p:txBody>
          <a:bodyPr/>
          <a:lstStyle/>
          <a:p>
            <a:fld id="{A4A0BCEE-F11C-4D34-8624-BC955BCD48C9}" type="datetime1">
              <a:rPr lang="en-US" smtClean="0"/>
              <a:t>9/24/2024</a:t>
            </a:fld>
            <a:endParaRPr lang="en-US"/>
          </a:p>
        </p:txBody>
      </p:sp>
      <p:sp>
        <p:nvSpPr>
          <p:cNvPr id="10" name="Footer Placeholder 9"/>
          <p:cNvSpPr>
            <a:spLocks noGrp="1"/>
          </p:cNvSpPr>
          <p:nvPr>
            <p:ph type="ftr" sz="quarter" idx="11"/>
          </p:nvPr>
        </p:nvSpPr>
        <p:spPr/>
        <p:txBody>
          <a:bodyPr/>
          <a:lstStyle/>
          <a:p>
            <a:r>
              <a:rPr lang="en-IN" dirty="0"/>
              <a:t>Ms. Ibtesaam Rais          ACSE502                  CN                UNIT 2</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29</a:t>
            </a:fld>
            <a:endParaRPr 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0"/>
          </p:nvPr>
        </p:nvSpPr>
        <p:spPr/>
        <p:txBody>
          <a:bodyPr/>
          <a:lstStyle/>
          <a:p>
            <a:pPr>
              <a:defRPr/>
            </a:pPr>
            <a:fld id="{82B2D48E-2F17-4531-8486-F2E01974DDE7}" type="datetime1">
              <a:rPr lang="en-US" smtClean="0"/>
              <a:t>9/24/2024</a:t>
            </a:fld>
            <a:endParaRPr lang="en-US"/>
          </a:p>
        </p:txBody>
      </p:sp>
      <p:sp>
        <p:nvSpPr>
          <p:cNvPr id="7" name="Slide Number Placeholder 6"/>
          <p:cNvSpPr>
            <a:spLocks noGrp="1"/>
          </p:cNvSpPr>
          <p:nvPr>
            <p:ph type="sldNum" sz="quarter" idx="12"/>
          </p:nvPr>
        </p:nvSpPr>
        <p:spPr/>
        <p:txBody>
          <a:bodyPr/>
          <a:lstStyle/>
          <a:p>
            <a:pPr>
              <a:defRPr/>
            </a:pPr>
            <a:fld id="{92D24649-E07E-4067-8015-D39C9779AE70}" type="slidenum">
              <a:rPr lang="en-US"/>
              <a:pPr>
                <a:defRPr/>
              </a:pPr>
              <a:t>3</a:t>
            </a:fld>
            <a:endParaRPr lang="en-US"/>
          </a:p>
        </p:txBody>
      </p:sp>
      <p:sp>
        <p:nvSpPr>
          <p:cNvPr id="8"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Syllabus</a:t>
            </a:r>
          </a:p>
        </p:txBody>
      </p:sp>
      <p:sp>
        <p:nvSpPr>
          <p:cNvPr id="9" name="Footer Placeholder 12"/>
          <p:cNvSpPr>
            <a:spLocks noGrp="1"/>
          </p:cNvSpPr>
          <p:nvPr>
            <p:ph type="ftr" sz="quarter" idx="11"/>
          </p:nvPr>
        </p:nvSpPr>
        <p:spPr>
          <a:xfrm>
            <a:off x="3810000" y="6248401"/>
            <a:ext cx="5029200" cy="365125"/>
          </a:xfrm>
        </p:spPr>
        <p:txBody>
          <a:bodyPr/>
          <a:lstStyle/>
          <a:p>
            <a:pPr>
              <a:defRPr/>
            </a:pPr>
            <a:r>
              <a:rPr lang="en-US" dirty="0"/>
              <a:t>Ms. Ibtesaam Rais          ACSE502                  CN                UNIT 2</a:t>
            </a:r>
          </a:p>
        </p:txBody>
      </p:sp>
      <p:pic>
        <p:nvPicPr>
          <p:cNvPr id="3" name="Picture 2">
            <a:extLst>
              <a:ext uri="{FF2B5EF4-FFF2-40B4-BE49-F238E27FC236}">
                <a16:creationId xmlns:a16="http://schemas.microsoft.com/office/drawing/2014/main" id="{F3677880-7BB2-FC3D-65C1-FD361E799680}"/>
              </a:ext>
            </a:extLst>
          </p:cNvPr>
          <p:cNvPicPr>
            <a:picLocks noChangeAspect="1"/>
          </p:cNvPicPr>
          <p:nvPr/>
        </p:nvPicPr>
        <p:blipFill>
          <a:blip r:embed="rId3"/>
          <a:stretch>
            <a:fillRect/>
          </a:stretch>
        </p:blipFill>
        <p:spPr>
          <a:xfrm>
            <a:off x="2826094" y="697160"/>
            <a:ext cx="7014322" cy="555124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rrowheads="1"/>
          </p:cNvPicPr>
          <p:nvPr/>
        </p:nvPicPr>
        <p:blipFill>
          <a:blip r:embed="rId2" cstate="print"/>
          <a:srcRect/>
          <a:stretch>
            <a:fillRect/>
          </a:stretch>
        </p:blipFill>
        <p:spPr bwMode="auto">
          <a:xfrm>
            <a:off x="1781176" y="2200290"/>
            <a:ext cx="8361363" cy="3300413"/>
          </a:xfrm>
          <a:prstGeom prst="rect">
            <a:avLst/>
          </a:prstGeom>
          <a:noFill/>
          <a:ln w="12700">
            <a:noFill/>
            <a:miter lim="800000"/>
            <a:headEnd/>
            <a:tailEnd/>
          </a:ln>
        </p:spPr>
      </p:pic>
      <p:sp>
        <p:nvSpPr>
          <p:cNvPr id="16390" name="Rectangle 6"/>
          <p:cNvSpPr>
            <a:spLocks noChangeArrowheads="1"/>
          </p:cNvSpPr>
          <p:nvPr/>
        </p:nvSpPr>
        <p:spPr bwMode="auto">
          <a:xfrm>
            <a:off x="5095868" y="785795"/>
            <a:ext cx="1677512" cy="582211"/>
          </a:xfrm>
          <a:prstGeom prst="rect">
            <a:avLst/>
          </a:prstGeom>
          <a:noFill/>
          <a:ln w="12700">
            <a:noFill/>
            <a:miter lim="800000"/>
            <a:headEnd/>
            <a:tailEnd/>
          </a:ln>
        </p:spPr>
        <p:txBody>
          <a:bodyPr wrap="none" lIns="90488" tIns="44450" rIns="90488" bIns="44450">
            <a:spAutoFit/>
          </a:bodyPr>
          <a:lstStyle/>
          <a:p>
            <a:r>
              <a:rPr lang="en-US" sz="3200" b="1" dirty="0">
                <a:solidFill>
                  <a:srgbClr val="063DE8"/>
                </a:solidFill>
              </a:rPr>
              <a:t>10BASE2</a:t>
            </a:r>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Data Link Layer </a:t>
            </a:r>
            <a:endParaRPr lang="en-US" sz="24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6A439068-377A-4B03-A3DD-0A2E5E68AB93}" type="datetime1">
              <a:rPr lang="en-US" smtClean="0"/>
              <a:t>9/24/2024</a:t>
            </a:fld>
            <a:endParaRPr lang="en-US"/>
          </a:p>
        </p:txBody>
      </p:sp>
      <p:sp>
        <p:nvSpPr>
          <p:cNvPr id="11" name="Footer Placeholder 10"/>
          <p:cNvSpPr>
            <a:spLocks noGrp="1"/>
          </p:cNvSpPr>
          <p:nvPr>
            <p:ph type="ftr" sz="quarter" idx="11"/>
          </p:nvPr>
        </p:nvSpPr>
        <p:spPr/>
        <p:txBody>
          <a:bodyPr/>
          <a:lstStyle/>
          <a:p>
            <a:r>
              <a:rPr lang="en-IN" dirty="0"/>
              <a:t>Ms. Ibtesaam Rais          ACSE502                  CN                UNIT 2</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rrowheads="1"/>
          </p:cNvPicPr>
          <p:nvPr/>
        </p:nvPicPr>
        <p:blipFill>
          <a:blip r:embed="rId2" cstate="print"/>
          <a:srcRect/>
          <a:stretch>
            <a:fillRect/>
          </a:stretch>
        </p:blipFill>
        <p:spPr bwMode="auto">
          <a:xfrm>
            <a:off x="1595439" y="2684463"/>
            <a:ext cx="8734425" cy="2316162"/>
          </a:xfrm>
          <a:prstGeom prst="rect">
            <a:avLst/>
          </a:prstGeom>
          <a:noFill/>
          <a:ln w="12700">
            <a:noFill/>
            <a:miter lim="800000"/>
            <a:headEnd/>
            <a:tailEnd/>
          </a:ln>
        </p:spPr>
      </p:pic>
      <p:sp>
        <p:nvSpPr>
          <p:cNvPr id="6"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Data Link Layer </a:t>
            </a:r>
            <a:endParaRPr lang="en-US" sz="2400" dirty="0">
              <a:latin typeface="Times New Roman" pitchFamily="18" charset="0"/>
              <a:cs typeface="Times New Roman" pitchFamily="18" charset="0"/>
            </a:endParaRPr>
          </a:p>
        </p:txBody>
      </p:sp>
      <p:sp>
        <p:nvSpPr>
          <p:cNvPr id="8" name="Date Placeholder 7"/>
          <p:cNvSpPr>
            <a:spLocks noGrp="1"/>
          </p:cNvSpPr>
          <p:nvPr>
            <p:ph type="dt" sz="half" idx="10"/>
          </p:nvPr>
        </p:nvSpPr>
        <p:spPr/>
        <p:txBody>
          <a:bodyPr/>
          <a:lstStyle/>
          <a:p>
            <a:fld id="{5489E13E-1DBE-47F1-97E9-C42C12F105E2}" type="datetime1">
              <a:rPr lang="en-US" smtClean="0"/>
              <a:t>9/24/2024</a:t>
            </a:fld>
            <a:endParaRPr lang="en-US"/>
          </a:p>
        </p:txBody>
      </p:sp>
      <p:sp>
        <p:nvSpPr>
          <p:cNvPr id="10" name="Footer Placeholder 9"/>
          <p:cNvSpPr>
            <a:spLocks noGrp="1"/>
          </p:cNvSpPr>
          <p:nvPr>
            <p:ph type="ftr" sz="quarter" idx="11"/>
          </p:nvPr>
        </p:nvSpPr>
        <p:spPr/>
        <p:txBody>
          <a:bodyPr/>
          <a:lstStyle/>
          <a:p>
            <a:r>
              <a:rPr lang="en-IN" dirty="0"/>
              <a:t>Ms. Ibtesaam Rais          ACSE502                  CN                UNIT 2</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rrowheads="1"/>
          </p:cNvPicPr>
          <p:nvPr/>
        </p:nvPicPr>
        <p:blipFill>
          <a:blip r:embed="rId2" cstate="print"/>
          <a:srcRect/>
          <a:stretch>
            <a:fillRect/>
          </a:stretch>
        </p:blipFill>
        <p:spPr bwMode="auto">
          <a:xfrm>
            <a:off x="1697038" y="2035175"/>
            <a:ext cx="8520112" cy="2927350"/>
          </a:xfrm>
          <a:prstGeom prst="rect">
            <a:avLst/>
          </a:prstGeom>
          <a:noFill/>
          <a:ln w="12700">
            <a:noFill/>
            <a:miter lim="800000"/>
            <a:headEnd/>
            <a:tailEnd/>
          </a:ln>
        </p:spPr>
      </p:pic>
      <p:sp>
        <p:nvSpPr>
          <p:cNvPr id="18438" name="Rectangle 6"/>
          <p:cNvSpPr>
            <a:spLocks noChangeArrowheads="1"/>
          </p:cNvSpPr>
          <p:nvPr/>
        </p:nvSpPr>
        <p:spPr bwMode="auto">
          <a:xfrm>
            <a:off x="6096000" y="928670"/>
            <a:ext cx="1500412"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10BASET</a:t>
            </a:r>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Data Link Layer </a:t>
            </a:r>
            <a:endParaRPr lang="en-US" sz="24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8934BE95-8287-4534-A06D-4F81849823FD}" type="datetime1">
              <a:rPr lang="en-US" smtClean="0"/>
              <a:t>9/24/2024</a:t>
            </a:fld>
            <a:endParaRPr lang="en-US"/>
          </a:p>
        </p:txBody>
      </p:sp>
      <p:sp>
        <p:nvSpPr>
          <p:cNvPr id="11" name="Footer Placeholder 10"/>
          <p:cNvSpPr>
            <a:spLocks noGrp="1"/>
          </p:cNvSpPr>
          <p:nvPr>
            <p:ph type="ftr" sz="quarter" idx="11"/>
          </p:nvPr>
        </p:nvSpPr>
        <p:spPr/>
        <p:txBody>
          <a:bodyPr/>
          <a:lstStyle/>
          <a:p>
            <a:r>
              <a:rPr lang="en-IN" dirty="0"/>
              <a:t>Ms. Ibtesaam Rais          ACSE502                  CN                UNIT 2</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rrowheads="1"/>
          </p:cNvPicPr>
          <p:nvPr/>
        </p:nvPicPr>
        <p:blipFill>
          <a:blip r:embed="rId2" cstate="print"/>
          <a:srcRect/>
          <a:stretch>
            <a:fillRect/>
          </a:stretch>
        </p:blipFill>
        <p:spPr bwMode="auto">
          <a:xfrm>
            <a:off x="1612901" y="2716214"/>
            <a:ext cx="8683625" cy="2249487"/>
          </a:xfrm>
          <a:prstGeom prst="rect">
            <a:avLst/>
          </a:prstGeom>
          <a:noFill/>
          <a:ln w="12700">
            <a:noFill/>
            <a:miter lim="800000"/>
            <a:headEnd/>
            <a:tailEnd/>
          </a:ln>
        </p:spPr>
      </p:pic>
      <p:sp>
        <p:nvSpPr>
          <p:cNvPr id="6"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Data Link Layer </a:t>
            </a:r>
            <a:endParaRPr lang="en-US" sz="2400" dirty="0">
              <a:latin typeface="Times New Roman" pitchFamily="18" charset="0"/>
              <a:cs typeface="Times New Roman" pitchFamily="18" charset="0"/>
            </a:endParaRPr>
          </a:p>
        </p:txBody>
      </p:sp>
      <p:sp>
        <p:nvSpPr>
          <p:cNvPr id="8" name="Date Placeholder 7"/>
          <p:cNvSpPr>
            <a:spLocks noGrp="1"/>
          </p:cNvSpPr>
          <p:nvPr>
            <p:ph type="dt" sz="half" idx="10"/>
          </p:nvPr>
        </p:nvSpPr>
        <p:spPr/>
        <p:txBody>
          <a:bodyPr/>
          <a:lstStyle/>
          <a:p>
            <a:fld id="{FA057776-BC4A-4075-A19A-2AA938DCF75D}" type="datetime1">
              <a:rPr lang="en-US" smtClean="0"/>
              <a:t>9/24/2024</a:t>
            </a:fld>
            <a:endParaRPr lang="en-US"/>
          </a:p>
        </p:txBody>
      </p:sp>
      <p:sp>
        <p:nvSpPr>
          <p:cNvPr id="10" name="Footer Placeholder 9"/>
          <p:cNvSpPr>
            <a:spLocks noGrp="1"/>
          </p:cNvSpPr>
          <p:nvPr>
            <p:ph type="ftr" sz="quarter" idx="11"/>
          </p:nvPr>
        </p:nvSpPr>
        <p:spPr/>
        <p:txBody>
          <a:bodyPr/>
          <a:lstStyle/>
          <a:p>
            <a:r>
              <a:rPr lang="en-IN" dirty="0"/>
              <a:t>Ms. Ibtesaam Rais          ACSE502                  CN                UNIT 2</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rrowheads="1"/>
          </p:cNvPicPr>
          <p:nvPr/>
        </p:nvPicPr>
        <p:blipFill>
          <a:blip r:embed="rId2" cstate="print"/>
          <a:srcRect/>
          <a:stretch>
            <a:fillRect/>
          </a:stretch>
        </p:blipFill>
        <p:spPr bwMode="auto">
          <a:xfrm>
            <a:off x="1836738" y="1651001"/>
            <a:ext cx="8240712" cy="4359275"/>
          </a:xfrm>
          <a:prstGeom prst="rect">
            <a:avLst/>
          </a:prstGeom>
          <a:noFill/>
          <a:ln w="12700">
            <a:noFill/>
            <a:miter lim="800000"/>
            <a:headEnd/>
            <a:tailEnd/>
          </a:ln>
        </p:spPr>
      </p:pic>
      <p:sp>
        <p:nvSpPr>
          <p:cNvPr id="20486" name="Rectangle 6"/>
          <p:cNvSpPr>
            <a:spLocks noChangeArrowheads="1"/>
          </p:cNvSpPr>
          <p:nvPr/>
        </p:nvSpPr>
        <p:spPr bwMode="auto">
          <a:xfrm>
            <a:off x="5095869" y="785794"/>
            <a:ext cx="1295227"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1BASE5</a:t>
            </a:r>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Data Link Layer </a:t>
            </a:r>
            <a:endParaRPr lang="en-US" sz="24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37736640-6074-472A-A32E-F075FA130F0C}" type="datetime1">
              <a:rPr lang="en-US" smtClean="0"/>
              <a:t>9/24/2024</a:t>
            </a:fld>
            <a:endParaRPr lang="en-US"/>
          </a:p>
        </p:txBody>
      </p:sp>
      <p:sp>
        <p:nvSpPr>
          <p:cNvPr id="11" name="Footer Placeholder 10"/>
          <p:cNvSpPr>
            <a:spLocks noGrp="1"/>
          </p:cNvSpPr>
          <p:nvPr>
            <p:ph type="ftr" sz="quarter" idx="11"/>
          </p:nvPr>
        </p:nvSpPr>
        <p:spPr/>
        <p:txBody>
          <a:bodyPr/>
          <a:lstStyle/>
          <a:p>
            <a:r>
              <a:rPr lang="en-IN" dirty="0"/>
              <a:t>Ms. Ibtesaam Rais          ACSE502                  CN                UNIT 2</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rrowheads="1"/>
          </p:cNvPicPr>
          <p:nvPr/>
        </p:nvPicPr>
        <p:blipFill>
          <a:blip r:embed="rId2" cstate="print"/>
          <a:srcRect/>
          <a:stretch>
            <a:fillRect/>
          </a:stretch>
        </p:blipFill>
        <p:spPr bwMode="auto">
          <a:xfrm>
            <a:off x="1735139" y="974725"/>
            <a:ext cx="8442325" cy="5264150"/>
          </a:xfrm>
          <a:prstGeom prst="rect">
            <a:avLst/>
          </a:prstGeom>
          <a:noFill/>
          <a:ln w="12700">
            <a:noFill/>
            <a:miter lim="800000"/>
            <a:headEnd/>
            <a:tailEnd/>
          </a:ln>
        </p:spPr>
      </p:pic>
      <p:sp>
        <p:nvSpPr>
          <p:cNvPr id="6"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Data Link Layer </a:t>
            </a:r>
            <a:endParaRPr lang="en-US" sz="2400" dirty="0">
              <a:latin typeface="Times New Roman" pitchFamily="18" charset="0"/>
              <a:cs typeface="Times New Roman" pitchFamily="18" charset="0"/>
            </a:endParaRPr>
          </a:p>
        </p:txBody>
      </p:sp>
      <p:sp>
        <p:nvSpPr>
          <p:cNvPr id="8" name="Date Placeholder 7"/>
          <p:cNvSpPr>
            <a:spLocks noGrp="1"/>
          </p:cNvSpPr>
          <p:nvPr>
            <p:ph type="dt" sz="half" idx="10"/>
          </p:nvPr>
        </p:nvSpPr>
        <p:spPr/>
        <p:txBody>
          <a:bodyPr/>
          <a:lstStyle/>
          <a:p>
            <a:fld id="{24D975BC-E358-4FDD-BCEA-2AB51651DFBC}" type="datetime1">
              <a:rPr lang="en-US" smtClean="0"/>
              <a:t>9/24/2024</a:t>
            </a:fld>
            <a:endParaRPr lang="en-US"/>
          </a:p>
        </p:txBody>
      </p:sp>
      <p:sp>
        <p:nvSpPr>
          <p:cNvPr id="10" name="Footer Placeholder 9"/>
          <p:cNvSpPr>
            <a:spLocks noGrp="1"/>
          </p:cNvSpPr>
          <p:nvPr>
            <p:ph type="ftr" sz="quarter" idx="11"/>
          </p:nvPr>
        </p:nvSpPr>
        <p:spPr/>
        <p:txBody>
          <a:bodyPr/>
          <a:lstStyle/>
          <a:p>
            <a:r>
              <a:rPr lang="en-IN" dirty="0"/>
              <a:t>Ms. Ibtesaam Rais          ACSE502                  CN                UNIT 2</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rrowheads="1"/>
          </p:cNvPicPr>
          <p:nvPr/>
        </p:nvPicPr>
        <p:blipFill>
          <a:blip r:embed="rId2" cstate="print"/>
          <a:srcRect/>
          <a:stretch>
            <a:fillRect/>
          </a:stretch>
        </p:blipFill>
        <p:spPr bwMode="auto">
          <a:xfrm>
            <a:off x="3309919" y="1571612"/>
            <a:ext cx="5624513" cy="3929066"/>
          </a:xfrm>
          <a:prstGeom prst="rect">
            <a:avLst/>
          </a:prstGeom>
          <a:noFill/>
          <a:ln w="12700">
            <a:noFill/>
            <a:miter lim="800000"/>
            <a:headEnd/>
            <a:tailEnd/>
          </a:ln>
          <a:effectLst/>
        </p:spPr>
      </p:pic>
      <p:sp>
        <p:nvSpPr>
          <p:cNvPr id="4102" name="Rectangle 6"/>
          <p:cNvSpPr>
            <a:spLocks noChangeArrowheads="1"/>
          </p:cNvSpPr>
          <p:nvPr/>
        </p:nvSpPr>
        <p:spPr bwMode="auto">
          <a:xfrm>
            <a:off x="4881554" y="857233"/>
            <a:ext cx="2711450" cy="588963"/>
          </a:xfrm>
          <a:prstGeom prst="rect">
            <a:avLst/>
          </a:prstGeom>
          <a:noFill/>
          <a:ln w="12700">
            <a:noFill/>
            <a:miter lim="800000"/>
            <a:headEnd/>
            <a:tailEnd/>
          </a:ln>
          <a:effectLst/>
        </p:spPr>
        <p:txBody>
          <a:bodyPr wrap="none" lIns="90488" tIns="44450" rIns="90488" bIns="44450">
            <a:spAutoFit/>
          </a:bodyPr>
          <a:lstStyle/>
          <a:p>
            <a:r>
              <a:rPr lang="en-US" sz="3200" b="1" dirty="0">
                <a:solidFill>
                  <a:srgbClr val="063DE8"/>
                </a:solidFill>
                <a:latin typeface="Times New Roman" pitchFamily="18" charset="0"/>
                <a:cs typeface="Times New Roman" pitchFamily="18" charset="0"/>
              </a:rPr>
              <a:t>Token Passing</a:t>
            </a:r>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itchFamily="18" charset="0"/>
                <a:cs typeface="Times New Roman" pitchFamily="18" charset="0"/>
              </a:rPr>
              <a:t>Token Ring </a:t>
            </a:r>
          </a:p>
        </p:txBody>
      </p:sp>
      <p:sp>
        <p:nvSpPr>
          <p:cNvPr id="9" name="Date Placeholder 8"/>
          <p:cNvSpPr>
            <a:spLocks noGrp="1"/>
          </p:cNvSpPr>
          <p:nvPr>
            <p:ph type="dt" sz="half" idx="10"/>
          </p:nvPr>
        </p:nvSpPr>
        <p:spPr/>
        <p:txBody>
          <a:bodyPr/>
          <a:lstStyle/>
          <a:p>
            <a:fld id="{1D15FEAD-B51C-4285-A5E3-A9B267773A30}" type="datetime1">
              <a:rPr lang="en-US" smtClean="0"/>
              <a:t>9/24/2024</a:t>
            </a:fld>
            <a:endParaRPr lang="en-US"/>
          </a:p>
        </p:txBody>
      </p:sp>
      <p:sp>
        <p:nvSpPr>
          <p:cNvPr id="11" name="Footer Placeholder 10"/>
          <p:cNvSpPr>
            <a:spLocks noGrp="1"/>
          </p:cNvSpPr>
          <p:nvPr>
            <p:ph type="ftr" sz="quarter" idx="11"/>
          </p:nvPr>
        </p:nvSpPr>
        <p:spPr/>
        <p:txBody>
          <a:bodyPr/>
          <a:lstStyle/>
          <a:p>
            <a:r>
              <a:rPr lang="en-IN" dirty="0"/>
              <a:t>Ms. Ibtesaam Rais          ACSE502                  CN                UNIT 2</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rrowheads="1"/>
          </p:cNvPicPr>
          <p:nvPr/>
        </p:nvPicPr>
        <p:blipFill>
          <a:blip r:embed="rId2" cstate="print"/>
          <a:srcRect/>
          <a:stretch>
            <a:fillRect/>
          </a:stretch>
        </p:blipFill>
        <p:spPr bwMode="auto">
          <a:xfrm>
            <a:off x="3276601" y="2136789"/>
            <a:ext cx="5624513" cy="4246572"/>
          </a:xfrm>
          <a:prstGeom prst="rect">
            <a:avLst/>
          </a:prstGeom>
          <a:noFill/>
          <a:ln w="12700">
            <a:noFill/>
            <a:miter lim="800000"/>
            <a:headEnd/>
            <a:tailEnd/>
          </a:ln>
          <a:effectLst/>
        </p:spPr>
      </p:pic>
      <p:sp>
        <p:nvSpPr>
          <p:cNvPr id="5126" name="Rectangle 6"/>
          <p:cNvSpPr>
            <a:spLocks noChangeArrowheads="1"/>
          </p:cNvSpPr>
          <p:nvPr/>
        </p:nvSpPr>
        <p:spPr bwMode="auto">
          <a:xfrm>
            <a:off x="4810116" y="1136657"/>
            <a:ext cx="2062040"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Token Passing</a:t>
            </a:r>
          </a:p>
        </p:txBody>
      </p:sp>
      <p:sp>
        <p:nvSpPr>
          <p:cNvPr id="7" name="Title 1"/>
          <p:cNvSpPr txBox="1">
            <a:spLocks/>
          </p:cNvSpPr>
          <p:nvPr/>
        </p:nvSpPr>
        <p:spPr>
          <a:xfrm>
            <a:off x="2895600" y="6511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itchFamily="18" charset="0"/>
                <a:cs typeface="Times New Roman" pitchFamily="18" charset="0"/>
              </a:rPr>
              <a:t>Token Ring </a:t>
            </a:r>
          </a:p>
        </p:txBody>
      </p:sp>
      <p:sp>
        <p:nvSpPr>
          <p:cNvPr id="10" name="Date Placeholder 9"/>
          <p:cNvSpPr>
            <a:spLocks noGrp="1"/>
          </p:cNvSpPr>
          <p:nvPr>
            <p:ph type="dt" sz="half" idx="10"/>
          </p:nvPr>
        </p:nvSpPr>
        <p:spPr>
          <a:xfrm>
            <a:off x="1981200" y="6421462"/>
            <a:ext cx="2133600" cy="365125"/>
          </a:xfrm>
        </p:spPr>
        <p:txBody>
          <a:bodyPr/>
          <a:lstStyle/>
          <a:p>
            <a:fld id="{7DC99362-47CB-4575-AB4B-098405B23376}"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2" name="Footer Placeholder 11"/>
          <p:cNvSpPr>
            <a:spLocks noGrp="1"/>
          </p:cNvSpPr>
          <p:nvPr>
            <p:ph type="ftr" sz="quarter" idx="11"/>
          </p:nvPr>
        </p:nvSpPr>
        <p:spPr>
          <a:xfrm>
            <a:off x="4648200" y="6421462"/>
            <a:ext cx="2895600" cy="365125"/>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11" name="Slide Number Placeholder 10"/>
          <p:cNvSpPr>
            <a:spLocks noGrp="1"/>
          </p:cNvSpPr>
          <p:nvPr>
            <p:ph type="sldNum" sz="quarter" idx="12"/>
          </p:nvPr>
        </p:nvSpPr>
        <p:spPr>
          <a:xfrm>
            <a:off x="8077200" y="6421462"/>
            <a:ext cx="2133600" cy="365125"/>
          </a:xfrm>
        </p:spPr>
        <p:txBody>
          <a:bodyPr/>
          <a:lstStyle/>
          <a:p>
            <a:fld id="{B6F15528-21DE-4FAA-801E-634DDDAF4B2B}"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a:blip r:embed="rId2" cstate="print"/>
          <a:srcRect/>
          <a:stretch>
            <a:fillRect/>
          </a:stretch>
        </p:blipFill>
        <p:spPr bwMode="auto">
          <a:xfrm>
            <a:off x="3154364" y="1928802"/>
            <a:ext cx="5868987" cy="4302136"/>
          </a:xfrm>
          <a:prstGeom prst="rect">
            <a:avLst/>
          </a:prstGeom>
          <a:noFill/>
          <a:ln w="12700">
            <a:noFill/>
            <a:miter lim="800000"/>
            <a:headEnd/>
            <a:tailEnd/>
          </a:ln>
          <a:effectLst/>
        </p:spPr>
      </p:pic>
      <p:sp>
        <p:nvSpPr>
          <p:cNvPr id="6150" name="Rectangle 6"/>
          <p:cNvSpPr>
            <a:spLocks noChangeArrowheads="1"/>
          </p:cNvSpPr>
          <p:nvPr/>
        </p:nvSpPr>
        <p:spPr bwMode="auto">
          <a:xfrm>
            <a:off x="4810116" y="1142984"/>
            <a:ext cx="2062040"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Token Passing</a:t>
            </a:r>
          </a:p>
        </p:txBody>
      </p:sp>
      <p:sp>
        <p:nvSpPr>
          <p:cNvPr id="7" name="Title 1"/>
          <p:cNvSpPr txBox="1">
            <a:spLocks/>
          </p:cNvSpPr>
          <p:nvPr/>
        </p:nvSpPr>
        <p:spPr>
          <a:xfrm>
            <a:off x="2895600" y="2855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itchFamily="18" charset="0"/>
                <a:cs typeface="Times New Roman" pitchFamily="18" charset="0"/>
              </a:rPr>
              <a:t>Token Ring </a:t>
            </a:r>
          </a:p>
        </p:txBody>
      </p:sp>
      <p:sp>
        <p:nvSpPr>
          <p:cNvPr id="10" name="Date Placeholder 9"/>
          <p:cNvSpPr>
            <a:spLocks noGrp="1"/>
          </p:cNvSpPr>
          <p:nvPr>
            <p:ph type="dt" sz="half" idx="10"/>
          </p:nvPr>
        </p:nvSpPr>
        <p:spPr/>
        <p:txBody>
          <a:bodyPr/>
          <a:lstStyle/>
          <a:p>
            <a:fld id="{A697A440-BAA9-47FB-A405-85E730912EC4}"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2" name="Footer Placeholder 11"/>
          <p:cNvSpPr>
            <a:spLocks noGrp="1"/>
          </p:cNvSpPr>
          <p:nvPr>
            <p:ph type="ftr" sz="quarter" idx="11"/>
          </p:nvPr>
        </p:nvSpPr>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11" name="Slide Number Placeholder 10"/>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rrowheads="1"/>
          </p:cNvPicPr>
          <p:nvPr/>
        </p:nvPicPr>
        <p:blipFill>
          <a:blip r:embed="rId2" cstate="print"/>
          <a:srcRect/>
          <a:stretch>
            <a:fillRect/>
          </a:stretch>
        </p:blipFill>
        <p:spPr bwMode="auto">
          <a:xfrm>
            <a:off x="3282951" y="2214555"/>
            <a:ext cx="5624513" cy="3967171"/>
          </a:xfrm>
          <a:prstGeom prst="rect">
            <a:avLst/>
          </a:prstGeom>
          <a:noFill/>
          <a:ln w="12700">
            <a:noFill/>
            <a:miter lim="800000"/>
            <a:headEnd/>
            <a:tailEnd/>
          </a:ln>
          <a:effectLst/>
        </p:spPr>
      </p:pic>
      <p:sp>
        <p:nvSpPr>
          <p:cNvPr id="7174" name="Rectangle 6"/>
          <p:cNvSpPr>
            <a:spLocks noChangeArrowheads="1"/>
          </p:cNvSpPr>
          <p:nvPr/>
        </p:nvSpPr>
        <p:spPr bwMode="auto">
          <a:xfrm>
            <a:off x="5381620" y="1214422"/>
            <a:ext cx="2062040"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Token Passing</a:t>
            </a:r>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Token Ring </a:t>
            </a:r>
          </a:p>
        </p:txBody>
      </p:sp>
      <p:sp>
        <p:nvSpPr>
          <p:cNvPr id="10" name="Date Placeholder 9"/>
          <p:cNvSpPr>
            <a:spLocks noGrp="1"/>
          </p:cNvSpPr>
          <p:nvPr>
            <p:ph type="dt" sz="half" idx="10"/>
          </p:nvPr>
        </p:nvSpPr>
        <p:spPr/>
        <p:txBody>
          <a:bodyPr/>
          <a:lstStyle/>
          <a:p>
            <a:fld id="{9C286E46-91BE-444A-83FE-419E1E721C79}" type="datetime1">
              <a:rPr lang="en-US" smtClean="0"/>
              <a:t>9/24/2024</a:t>
            </a:fld>
            <a:endParaRPr lang="en-US"/>
          </a:p>
        </p:txBody>
      </p:sp>
      <p:sp>
        <p:nvSpPr>
          <p:cNvPr id="12" name="Footer Placeholder 11"/>
          <p:cNvSpPr>
            <a:spLocks noGrp="1"/>
          </p:cNvSpPr>
          <p:nvPr>
            <p:ph type="ftr" sz="quarter" idx="11"/>
          </p:nvPr>
        </p:nvSpPr>
        <p:spPr/>
        <p:txBody>
          <a:bodyPr/>
          <a:lstStyle/>
          <a:p>
            <a:r>
              <a:rPr lang="en-IN" dirty="0"/>
              <a:t>Ms. Ibtesaam Rais          ACSE502                  CN                UNIT 2</a:t>
            </a:r>
            <a:endParaRPr lang="en-US" dirty="0"/>
          </a:p>
        </p:txBody>
      </p:sp>
      <p:sp>
        <p:nvSpPr>
          <p:cNvPr id="11" name="Slide Number Placeholder 10"/>
          <p:cNvSpPr>
            <a:spLocks noGrp="1"/>
          </p:cNvSpPr>
          <p:nvPr>
            <p:ph type="sldNum" sz="quarter" idx="12"/>
          </p:nvPr>
        </p:nvSpPr>
        <p:spPr/>
        <p:txBody>
          <a:bodyPr/>
          <a:lstStyle/>
          <a:p>
            <a:fld id="{B6F15528-21DE-4FAA-801E-634DDDAF4B2B}" type="slidenum">
              <a:rPr lang="en-US" smtClean="0"/>
              <a:pPr/>
              <a:t>39</a:t>
            </a:fld>
            <a:endParaRPr lang="en-US"/>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0"/>
          </p:nvPr>
        </p:nvSpPr>
        <p:spPr/>
        <p:txBody>
          <a:bodyPr/>
          <a:lstStyle/>
          <a:p>
            <a:pPr>
              <a:defRPr/>
            </a:pPr>
            <a:fld id="{82B2D48E-2F17-4531-8486-F2E01974DDE7}" type="datetime1">
              <a:rPr lang="en-US" smtClean="0"/>
              <a:t>9/24/2024</a:t>
            </a:fld>
            <a:endParaRPr lang="en-US"/>
          </a:p>
        </p:txBody>
      </p:sp>
      <p:sp>
        <p:nvSpPr>
          <p:cNvPr id="7" name="Slide Number Placeholder 6"/>
          <p:cNvSpPr>
            <a:spLocks noGrp="1"/>
          </p:cNvSpPr>
          <p:nvPr>
            <p:ph type="sldNum" sz="quarter" idx="12"/>
          </p:nvPr>
        </p:nvSpPr>
        <p:spPr/>
        <p:txBody>
          <a:bodyPr/>
          <a:lstStyle/>
          <a:p>
            <a:pPr>
              <a:defRPr/>
            </a:pPr>
            <a:fld id="{92D24649-E07E-4067-8015-D39C9779AE70}" type="slidenum">
              <a:rPr lang="en-US"/>
              <a:pPr>
                <a:defRPr/>
              </a:pPr>
              <a:t>4</a:t>
            </a:fld>
            <a:endParaRPr lang="en-US"/>
          </a:p>
        </p:txBody>
      </p:sp>
      <p:sp>
        <p:nvSpPr>
          <p:cNvPr id="8"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Books</a:t>
            </a:r>
          </a:p>
        </p:txBody>
      </p:sp>
      <p:sp>
        <p:nvSpPr>
          <p:cNvPr id="9" name="Footer Placeholder 12"/>
          <p:cNvSpPr>
            <a:spLocks noGrp="1"/>
          </p:cNvSpPr>
          <p:nvPr>
            <p:ph type="ftr" sz="quarter" idx="11"/>
          </p:nvPr>
        </p:nvSpPr>
        <p:spPr>
          <a:xfrm>
            <a:off x="3810000" y="6248401"/>
            <a:ext cx="5029200" cy="365125"/>
          </a:xfrm>
        </p:spPr>
        <p:txBody>
          <a:bodyPr/>
          <a:lstStyle/>
          <a:p>
            <a:pPr>
              <a:defRPr/>
            </a:pPr>
            <a:r>
              <a:rPr lang="en-US" dirty="0"/>
              <a:t>Ms. Ibtesaam Rais          ACSE502                  CN                UNIT 2</a:t>
            </a:r>
          </a:p>
        </p:txBody>
      </p:sp>
      <p:sp>
        <p:nvSpPr>
          <p:cNvPr id="3" name="Rectangle 2"/>
          <p:cNvSpPr/>
          <p:nvPr/>
        </p:nvSpPr>
        <p:spPr>
          <a:xfrm>
            <a:off x="1981200" y="1268761"/>
            <a:ext cx="8229600" cy="3693319"/>
          </a:xfrm>
          <a:prstGeom prst="rect">
            <a:avLst/>
          </a:prstGeom>
        </p:spPr>
        <p:txBody>
          <a:bodyPr wrap="square">
            <a:spAutoFit/>
          </a:bodyPr>
          <a:lstStyle/>
          <a:p>
            <a:r>
              <a:rPr lang="en-IN" b="1" dirty="0">
                <a:latin typeface="Times New Roman" panose="02020603050405020304" pitchFamily="18" charset="0"/>
                <a:cs typeface="Times New Roman" panose="02020603050405020304" pitchFamily="18" charset="0"/>
              </a:rPr>
              <a:t>Text books: </a:t>
            </a:r>
          </a:p>
          <a:p>
            <a:pPr marL="342900" indent="-342900">
              <a:buAutoNum type="arabicPeriod"/>
            </a:pPr>
            <a:r>
              <a:rPr lang="en-IN" dirty="0" err="1">
                <a:latin typeface="Times New Roman" panose="02020603050405020304" pitchFamily="18" charset="0"/>
                <a:cs typeface="Times New Roman" panose="02020603050405020304" pitchFamily="18" charset="0"/>
              </a:rPr>
              <a:t>Behrouz</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Forouzan</a:t>
            </a:r>
            <a:r>
              <a:rPr lang="en-IN" dirty="0">
                <a:latin typeface="Times New Roman" panose="02020603050405020304" pitchFamily="18" charset="0"/>
                <a:cs typeface="Times New Roman" panose="02020603050405020304" pitchFamily="18" charset="0"/>
              </a:rPr>
              <a:t>, “Data Communication and Networking” Fourth Edition-2006, Tata McGraw Hill </a:t>
            </a:r>
          </a:p>
          <a:p>
            <a:pPr marL="342900" indent="-342900">
              <a:buAutoNum type="arabicPeriod"/>
            </a:pPr>
            <a:r>
              <a:rPr lang="en-IN" dirty="0">
                <a:latin typeface="Times New Roman" panose="02020603050405020304" pitchFamily="18" charset="0"/>
                <a:cs typeface="Times New Roman" panose="02020603050405020304" pitchFamily="18" charset="0"/>
              </a:rPr>
              <a:t> Andrew </a:t>
            </a:r>
            <a:r>
              <a:rPr lang="en-IN" dirty="0" err="1">
                <a:latin typeface="Times New Roman" panose="02020603050405020304" pitchFamily="18" charset="0"/>
                <a:cs typeface="Times New Roman" panose="02020603050405020304" pitchFamily="18" charset="0"/>
              </a:rPr>
              <a:t>Tanenbaum</a:t>
            </a:r>
            <a:r>
              <a:rPr lang="en-IN" dirty="0">
                <a:latin typeface="Times New Roman" panose="02020603050405020304" pitchFamily="18" charset="0"/>
                <a:cs typeface="Times New Roman" panose="02020603050405020304" pitchFamily="18" charset="0"/>
              </a:rPr>
              <a:t> “Computer Networks”, Fifth Edition-2011, Prentice Hall. </a:t>
            </a:r>
          </a:p>
          <a:p>
            <a:pPr marL="342900" indent="-342900">
              <a:buAutoNum type="arabicPeriod"/>
            </a:pPr>
            <a:r>
              <a:rPr lang="en-IN" dirty="0">
                <a:latin typeface="Times New Roman" panose="02020603050405020304" pitchFamily="18" charset="0"/>
                <a:cs typeface="Times New Roman" panose="02020603050405020304" pitchFamily="18" charset="0"/>
              </a:rPr>
              <a:t> William Stallings, “Data and Computer Communication”, Eighth Edition-2008, Pearson. </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Reference Books: </a:t>
            </a:r>
          </a:p>
          <a:p>
            <a:pPr marL="342900" indent="-342900">
              <a:buAutoNum type="arabicPeriod"/>
            </a:pPr>
            <a:r>
              <a:rPr lang="en-IN" dirty="0">
                <a:latin typeface="Times New Roman" panose="02020603050405020304" pitchFamily="18" charset="0"/>
                <a:cs typeface="Times New Roman" panose="02020603050405020304" pitchFamily="18" charset="0"/>
              </a:rPr>
              <a:t>Kurose and Ross, “Computer Networking- A Top-Down Approach”, Eighth Edition-2021, Pearson. </a:t>
            </a:r>
          </a:p>
          <a:p>
            <a:pPr marL="342900" indent="-342900">
              <a:buAutoNum type="arabicPeriod"/>
            </a:pPr>
            <a:r>
              <a:rPr lang="en-IN" dirty="0">
                <a:latin typeface="Times New Roman" panose="02020603050405020304" pitchFamily="18" charset="0"/>
                <a:cs typeface="Times New Roman" panose="02020603050405020304" pitchFamily="18" charset="0"/>
              </a:rPr>
              <a:t>Peterson and Davie, “Computer Networks: A Systems Approach”, Fourth Edition-1996, Morgan Kaufmann </a:t>
            </a:r>
          </a:p>
        </p:txBody>
      </p:sp>
    </p:spTree>
    <p:extLst>
      <p:ext uri="{BB962C8B-B14F-4D97-AF65-F5344CB8AC3E}">
        <p14:creationId xmlns:p14="http://schemas.microsoft.com/office/powerpoint/2010/main" val="30852383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rrowheads="1"/>
          </p:cNvPicPr>
          <p:nvPr/>
        </p:nvPicPr>
        <p:blipFill>
          <a:blip r:embed="rId2" cstate="print"/>
          <a:srcRect/>
          <a:stretch>
            <a:fillRect/>
          </a:stretch>
        </p:blipFill>
        <p:spPr bwMode="auto">
          <a:xfrm>
            <a:off x="1943100" y="2285992"/>
            <a:ext cx="8724900" cy="4051300"/>
          </a:xfrm>
          <a:prstGeom prst="rect">
            <a:avLst/>
          </a:prstGeom>
          <a:noFill/>
          <a:ln w="12700">
            <a:noFill/>
            <a:miter lim="800000"/>
            <a:headEnd/>
            <a:tailEnd/>
          </a:ln>
          <a:effectLst/>
        </p:spPr>
      </p:pic>
      <p:sp>
        <p:nvSpPr>
          <p:cNvPr id="8198" name="Rectangle 6"/>
          <p:cNvSpPr>
            <a:spLocks noChangeArrowheads="1"/>
          </p:cNvSpPr>
          <p:nvPr/>
        </p:nvSpPr>
        <p:spPr bwMode="auto">
          <a:xfrm>
            <a:off x="4595802" y="1214422"/>
            <a:ext cx="2650342"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Token Ring Frame</a:t>
            </a:r>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Token Ring </a:t>
            </a:r>
          </a:p>
        </p:txBody>
      </p:sp>
      <p:sp>
        <p:nvSpPr>
          <p:cNvPr id="9" name="Date Placeholder 8"/>
          <p:cNvSpPr>
            <a:spLocks noGrp="1"/>
          </p:cNvSpPr>
          <p:nvPr>
            <p:ph type="dt" sz="half" idx="10"/>
          </p:nvPr>
        </p:nvSpPr>
        <p:spPr/>
        <p:txBody>
          <a:bodyPr/>
          <a:lstStyle/>
          <a:p>
            <a:fld id="{5CA9F3BF-A5C8-414F-80B7-DD9CB812B600}"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5"/>
          <p:cNvSpPr>
            <a:spLocks noChangeArrowheads="1"/>
          </p:cNvSpPr>
          <p:nvPr/>
        </p:nvSpPr>
        <p:spPr bwMode="auto">
          <a:xfrm>
            <a:off x="5524496" y="1000108"/>
            <a:ext cx="2625720"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Data Frame Fields</a:t>
            </a:r>
          </a:p>
        </p:txBody>
      </p:sp>
      <p:pic>
        <p:nvPicPr>
          <p:cNvPr id="9222" name="Picture 6"/>
          <p:cNvPicPr>
            <a:picLocks noChangeArrowheads="1"/>
          </p:cNvPicPr>
          <p:nvPr/>
        </p:nvPicPr>
        <p:blipFill>
          <a:blip r:embed="rId2" cstate="print"/>
          <a:srcRect/>
          <a:stretch>
            <a:fillRect/>
          </a:stretch>
        </p:blipFill>
        <p:spPr bwMode="auto">
          <a:xfrm>
            <a:off x="3182938" y="1571612"/>
            <a:ext cx="5776912" cy="4597413"/>
          </a:xfrm>
          <a:prstGeom prst="rect">
            <a:avLst/>
          </a:prstGeom>
          <a:noFill/>
          <a:ln w="12700">
            <a:noFill/>
            <a:miter lim="800000"/>
            <a:headEnd/>
            <a:tailEnd/>
          </a:ln>
          <a:effectLst/>
        </p:spPr>
      </p:pic>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Token Ring </a:t>
            </a:r>
          </a:p>
        </p:txBody>
      </p:sp>
      <p:sp>
        <p:nvSpPr>
          <p:cNvPr id="9" name="Date Placeholder 8"/>
          <p:cNvSpPr>
            <a:spLocks noGrp="1"/>
          </p:cNvSpPr>
          <p:nvPr>
            <p:ph type="dt" sz="half" idx="10"/>
          </p:nvPr>
        </p:nvSpPr>
        <p:spPr/>
        <p:txBody>
          <a:bodyPr/>
          <a:lstStyle/>
          <a:p>
            <a:fld id="{5464D65E-F5E8-42E4-8154-BDB87DD084E8}" type="datetime1">
              <a:rPr lang="en-US" smtClean="0"/>
              <a:t>9/24/2024</a:t>
            </a:fld>
            <a:endParaRPr lang="en-US"/>
          </a:p>
        </p:txBody>
      </p:sp>
      <p:sp>
        <p:nvSpPr>
          <p:cNvPr id="11" name="Footer Placeholder 10"/>
          <p:cNvSpPr>
            <a:spLocks noGrp="1"/>
          </p:cNvSpPr>
          <p:nvPr>
            <p:ph type="ftr" sz="quarter" idx="11"/>
          </p:nvPr>
        </p:nvSpPr>
        <p:spPr/>
        <p:txBody>
          <a:bodyPr/>
          <a:lstStyle/>
          <a:p>
            <a:r>
              <a:rPr lang="en-IN" dirty="0"/>
              <a:t>Ms. Ibtesaam Rais          ACSE502                  CN                UNIT 2</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41</a:t>
            </a:fld>
            <a:endParaRPr lang="en-US"/>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5"/>
          <p:cNvSpPr>
            <a:spLocks noChangeArrowheads="1"/>
          </p:cNvSpPr>
          <p:nvPr/>
        </p:nvSpPr>
        <p:spPr bwMode="auto">
          <a:xfrm>
            <a:off x="4524364" y="1285860"/>
            <a:ext cx="2625720"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Data Frame Fields</a:t>
            </a:r>
          </a:p>
        </p:txBody>
      </p:sp>
      <p:pic>
        <p:nvPicPr>
          <p:cNvPr id="10246" name="Picture 6"/>
          <p:cNvPicPr>
            <a:picLocks noChangeArrowheads="1"/>
          </p:cNvPicPr>
          <p:nvPr/>
        </p:nvPicPr>
        <p:blipFill>
          <a:blip r:embed="rId2" cstate="print"/>
          <a:srcRect/>
          <a:stretch>
            <a:fillRect/>
          </a:stretch>
        </p:blipFill>
        <p:spPr bwMode="auto">
          <a:xfrm>
            <a:off x="3252788" y="2428868"/>
            <a:ext cx="5632450" cy="3717912"/>
          </a:xfrm>
          <a:prstGeom prst="rect">
            <a:avLst/>
          </a:prstGeom>
          <a:noFill/>
          <a:ln w="12700">
            <a:noFill/>
            <a:miter lim="800000"/>
            <a:headEnd/>
            <a:tailEnd/>
          </a:ln>
          <a:effectLst/>
        </p:spPr>
      </p:pic>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latin typeface="Times New Roman" pitchFamily="18" charset="0"/>
                <a:cs typeface="Times New Roman" pitchFamily="18" charset="0"/>
              </a:rPr>
              <a:t>Token Ring </a:t>
            </a:r>
          </a:p>
        </p:txBody>
      </p:sp>
      <p:sp>
        <p:nvSpPr>
          <p:cNvPr id="9" name="Date Placeholder 8"/>
          <p:cNvSpPr>
            <a:spLocks noGrp="1"/>
          </p:cNvSpPr>
          <p:nvPr>
            <p:ph type="dt" sz="half" idx="10"/>
          </p:nvPr>
        </p:nvSpPr>
        <p:spPr/>
        <p:txBody>
          <a:bodyPr/>
          <a:lstStyle/>
          <a:p>
            <a:fld id="{83AB6F10-088D-42C2-BD7D-A66C18623005}"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rrowheads="1"/>
          </p:cNvPicPr>
          <p:nvPr/>
        </p:nvPicPr>
        <p:blipFill>
          <a:blip r:embed="rId2" cstate="print"/>
          <a:srcRect/>
          <a:stretch>
            <a:fillRect/>
          </a:stretch>
        </p:blipFill>
        <p:spPr bwMode="auto">
          <a:xfrm>
            <a:off x="1920875" y="1611328"/>
            <a:ext cx="8326438" cy="3889375"/>
          </a:xfrm>
          <a:prstGeom prst="rect">
            <a:avLst/>
          </a:prstGeom>
          <a:noFill/>
          <a:ln w="12700">
            <a:noFill/>
            <a:miter lim="800000"/>
            <a:headEnd/>
            <a:tailEnd/>
          </a:ln>
          <a:effectLst/>
        </p:spPr>
      </p:pic>
      <p:sp>
        <p:nvSpPr>
          <p:cNvPr id="11270" name="Rectangle 6"/>
          <p:cNvSpPr>
            <a:spLocks noChangeArrowheads="1"/>
          </p:cNvSpPr>
          <p:nvPr/>
        </p:nvSpPr>
        <p:spPr bwMode="auto">
          <a:xfrm>
            <a:off x="5953125" y="1000108"/>
            <a:ext cx="2748959"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Token Ring process</a:t>
            </a:r>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itchFamily="18" charset="0"/>
                <a:cs typeface="Times New Roman" pitchFamily="18" charset="0"/>
              </a:rPr>
              <a:t>Token Ring </a:t>
            </a:r>
          </a:p>
        </p:txBody>
      </p:sp>
      <p:sp>
        <p:nvSpPr>
          <p:cNvPr id="9" name="Date Placeholder 8"/>
          <p:cNvSpPr>
            <a:spLocks noGrp="1"/>
          </p:cNvSpPr>
          <p:nvPr>
            <p:ph type="dt" sz="half" idx="10"/>
          </p:nvPr>
        </p:nvSpPr>
        <p:spPr/>
        <p:txBody>
          <a:bodyPr/>
          <a:lstStyle/>
          <a:p>
            <a:fld id="{A38FA12D-DFFC-4A43-8E72-318AA93A7646}"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rrowheads="1"/>
          </p:cNvPicPr>
          <p:nvPr/>
        </p:nvPicPr>
        <p:blipFill>
          <a:blip r:embed="rId2" cstate="print"/>
          <a:srcRect/>
          <a:stretch>
            <a:fillRect/>
          </a:stretch>
        </p:blipFill>
        <p:spPr bwMode="auto">
          <a:xfrm>
            <a:off x="3011489" y="1714489"/>
            <a:ext cx="5299090" cy="4600587"/>
          </a:xfrm>
          <a:prstGeom prst="rect">
            <a:avLst/>
          </a:prstGeom>
          <a:noFill/>
          <a:ln w="12700">
            <a:noFill/>
            <a:miter lim="800000"/>
            <a:headEnd/>
            <a:tailEnd/>
          </a:ln>
          <a:effectLst/>
        </p:spPr>
      </p:pic>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itchFamily="18" charset="0"/>
                <a:cs typeface="Times New Roman" pitchFamily="18" charset="0"/>
              </a:rPr>
              <a:t>Token Ring Switch </a:t>
            </a:r>
          </a:p>
        </p:txBody>
      </p:sp>
      <p:sp>
        <p:nvSpPr>
          <p:cNvPr id="9" name="Date Placeholder 8"/>
          <p:cNvSpPr>
            <a:spLocks noGrp="1"/>
          </p:cNvSpPr>
          <p:nvPr>
            <p:ph type="dt" sz="half" idx="10"/>
          </p:nvPr>
        </p:nvSpPr>
        <p:spPr/>
        <p:txBody>
          <a:bodyPr/>
          <a:lstStyle/>
          <a:p>
            <a:fld id="{87C25DFF-D14C-4915-98EC-DE0D49AFDA1D}"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rrowheads="1"/>
          </p:cNvPicPr>
          <p:nvPr/>
        </p:nvPicPr>
        <p:blipFill>
          <a:blip r:embed="rId2" cstate="print"/>
          <a:srcRect/>
          <a:stretch>
            <a:fillRect/>
          </a:stretch>
        </p:blipFill>
        <p:spPr bwMode="auto">
          <a:xfrm>
            <a:off x="1943100" y="1765300"/>
            <a:ext cx="8305800" cy="3429000"/>
          </a:xfrm>
          <a:prstGeom prst="rect">
            <a:avLst/>
          </a:prstGeom>
          <a:noFill/>
          <a:ln w="12700">
            <a:noFill/>
            <a:miter lim="800000"/>
            <a:headEnd/>
            <a:tailEnd/>
          </a:ln>
          <a:effectLst/>
        </p:spPr>
      </p:pic>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itchFamily="18" charset="0"/>
                <a:cs typeface="Times New Roman" pitchFamily="18" charset="0"/>
              </a:rPr>
              <a:t>Token Ring MAU</a:t>
            </a:r>
          </a:p>
        </p:txBody>
      </p:sp>
      <p:sp>
        <p:nvSpPr>
          <p:cNvPr id="9" name="Date Placeholder 8"/>
          <p:cNvSpPr>
            <a:spLocks noGrp="1"/>
          </p:cNvSpPr>
          <p:nvPr>
            <p:ph type="dt" sz="half" idx="10"/>
          </p:nvPr>
        </p:nvSpPr>
        <p:spPr/>
        <p:txBody>
          <a:bodyPr/>
          <a:lstStyle/>
          <a:p>
            <a:fld id="{C7ACA8A5-13FC-453D-B369-422EF91ABEE7}"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a:xfrm>
            <a:off x="4648200" y="6356351"/>
            <a:ext cx="3519502" cy="28736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rrowheads="1"/>
          </p:cNvPicPr>
          <p:nvPr/>
        </p:nvPicPr>
        <p:blipFill>
          <a:blip r:embed="rId2" cstate="print"/>
          <a:srcRect/>
          <a:stretch>
            <a:fillRect/>
          </a:stretch>
        </p:blipFill>
        <p:spPr bwMode="auto">
          <a:xfrm>
            <a:off x="1809720" y="1500174"/>
            <a:ext cx="8572500" cy="4741862"/>
          </a:xfrm>
          <a:prstGeom prst="rect">
            <a:avLst/>
          </a:prstGeom>
          <a:noFill/>
          <a:ln w="12700">
            <a:noFill/>
            <a:miter lim="800000"/>
            <a:headEnd/>
            <a:tailEnd/>
          </a:ln>
          <a:effectLst/>
        </p:spPr>
      </p:pic>
      <p:sp>
        <p:nvSpPr>
          <p:cNvPr id="7" name="Title 1"/>
          <p:cNvSpPr txBox="1">
            <a:spLocks/>
          </p:cNvSpPr>
          <p:nvPr/>
        </p:nvSpPr>
        <p:spPr>
          <a:xfrm>
            <a:off x="2895600" y="0"/>
            <a:ext cx="7772400" cy="92867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itchFamily="18" charset="0"/>
                <a:cs typeface="Times New Roman" pitchFamily="18" charset="0"/>
              </a:rPr>
              <a:t>Token Ring: FDDI: Fiber Distributed dual Interface </a:t>
            </a:r>
          </a:p>
        </p:txBody>
      </p:sp>
      <p:sp>
        <p:nvSpPr>
          <p:cNvPr id="9" name="Date Placeholder 8"/>
          <p:cNvSpPr>
            <a:spLocks noGrp="1"/>
          </p:cNvSpPr>
          <p:nvPr>
            <p:ph type="dt" sz="half" idx="10"/>
          </p:nvPr>
        </p:nvSpPr>
        <p:spPr/>
        <p:txBody>
          <a:bodyPr/>
          <a:lstStyle/>
          <a:p>
            <a:fld id="{93ECC391-A06E-4F4B-A3D1-85585B9FEB1F}" type="datetime1">
              <a:rPr lang="en-US" smtClean="0"/>
              <a:t>9/24/2024</a:t>
            </a:fld>
            <a:endParaRPr lang="en-US"/>
          </a:p>
        </p:txBody>
      </p:sp>
      <p:sp>
        <p:nvSpPr>
          <p:cNvPr id="11" name="Footer Placeholder 10"/>
          <p:cNvSpPr>
            <a:spLocks noGrp="1"/>
          </p:cNvSpPr>
          <p:nvPr>
            <p:ph type="ftr" sz="quarter" idx="11"/>
          </p:nvPr>
        </p:nvSpPr>
        <p:spPr/>
        <p:txBody>
          <a:bodyPr/>
          <a:lstStyle/>
          <a:p>
            <a:r>
              <a:rPr lang="en-IN" dirty="0"/>
              <a:t>Ms. Ibtesaam Rais          ACSE502                  CN                UNIT 2</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5"/>
          <p:cNvSpPr>
            <a:spLocks noChangeArrowheads="1"/>
          </p:cNvSpPr>
          <p:nvPr/>
        </p:nvSpPr>
        <p:spPr bwMode="auto">
          <a:xfrm>
            <a:off x="4667240" y="785794"/>
            <a:ext cx="2175276"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FDDI Example</a:t>
            </a:r>
          </a:p>
        </p:txBody>
      </p:sp>
      <p:pic>
        <p:nvPicPr>
          <p:cNvPr id="15366" name="Picture 6"/>
          <p:cNvPicPr>
            <a:picLocks noChangeArrowheads="1"/>
          </p:cNvPicPr>
          <p:nvPr/>
        </p:nvPicPr>
        <p:blipFill>
          <a:blip r:embed="rId2" cstate="print"/>
          <a:srcRect/>
          <a:stretch>
            <a:fillRect/>
          </a:stretch>
        </p:blipFill>
        <p:spPr bwMode="auto">
          <a:xfrm>
            <a:off x="1674814" y="1512889"/>
            <a:ext cx="8789987" cy="3779837"/>
          </a:xfrm>
          <a:prstGeom prst="rect">
            <a:avLst/>
          </a:prstGeom>
          <a:noFill/>
          <a:ln w="12700">
            <a:noFill/>
            <a:miter lim="800000"/>
            <a:headEnd/>
            <a:tailEnd/>
          </a:ln>
          <a:effectLst/>
        </p:spPr>
      </p:pic>
      <p:sp>
        <p:nvSpPr>
          <p:cNvPr id="9"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itchFamily="18" charset="0"/>
                <a:cs typeface="Times New Roman" pitchFamily="18" charset="0"/>
              </a:rPr>
              <a:t>Token Ring: Fiber Distributed dual Interface </a:t>
            </a:r>
          </a:p>
        </p:txBody>
      </p:sp>
      <p:sp>
        <p:nvSpPr>
          <p:cNvPr id="8" name="Date Placeholder 7"/>
          <p:cNvSpPr>
            <a:spLocks noGrp="1"/>
          </p:cNvSpPr>
          <p:nvPr>
            <p:ph type="dt" sz="half" idx="10"/>
          </p:nvPr>
        </p:nvSpPr>
        <p:spPr/>
        <p:txBody>
          <a:bodyPr/>
          <a:lstStyle/>
          <a:p>
            <a:fld id="{E7A0B289-0206-481A-97A7-400C7B39FB1F}" type="datetime1">
              <a:rPr lang="en-US" smtClean="0"/>
              <a:t>9/24/2024</a:t>
            </a:fld>
            <a:endParaRPr lang="en-US"/>
          </a:p>
        </p:txBody>
      </p:sp>
      <p:sp>
        <p:nvSpPr>
          <p:cNvPr id="12" name="Footer Placeholder 11"/>
          <p:cNvSpPr>
            <a:spLocks noGrp="1"/>
          </p:cNvSpPr>
          <p:nvPr>
            <p:ph type="ftr" sz="quarter" idx="11"/>
          </p:nvPr>
        </p:nvSpPr>
        <p:spPr/>
        <p:txBody>
          <a:bodyPr/>
          <a:lstStyle/>
          <a:p>
            <a:r>
              <a:rPr lang="en-IN" dirty="0"/>
              <a:t>Ms. Ibtesaam Rais          ACSE502                  CN                UNIT 2</a:t>
            </a:r>
            <a:endParaRPr lang="en-US" dirty="0"/>
          </a:p>
        </p:txBody>
      </p:sp>
      <p:sp>
        <p:nvSpPr>
          <p:cNvPr id="11" name="Slide Number Placeholder 10"/>
          <p:cNvSpPr>
            <a:spLocks noGrp="1"/>
          </p:cNvSpPr>
          <p:nvPr>
            <p:ph type="sldNum" sz="quarter" idx="12"/>
          </p:nvPr>
        </p:nvSpPr>
        <p:spPr/>
        <p:txBody>
          <a:bodyPr/>
          <a:lstStyle/>
          <a:p>
            <a:fld id="{B6F15528-21DE-4FAA-801E-634DDDAF4B2B}" type="slidenum">
              <a:rPr lang="en-US" smtClean="0"/>
              <a:pPr/>
              <a:t>47</a:t>
            </a:fld>
            <a:endParaRPr lang="en-US"/>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0" name="Picture 6"/>
          <p:cNvPicPr>
            <a:picLocks noChangeArrowheads="1"/>
          </p:cNvPicPr>
          <p:nvPr/>
        </p:nvPicPr>
        <p:blipFill>
          <a:blip r:embed="rId2" cstate="print"/>
          <a:srcRect/>
          <a:stretch>
            <a:fillRect/>
          </a:stretch>
        </p:blipFill>
        <p:spPr bwMode="auto">
          <a:xfrm>
            <a:off x="1790701" y="2300289"/>
            <a:ext cx="8558213" cy="2205037"/>
          </a:xfrm>
          <a:prstGeom prst="rect">
            <a:avLst/>
          </a:prstGeom>
          <a:noFill/>
          <a:ln w="12700">
            <a:noFill/>
            <a:miter lim="800000"/>
            <a:headEnd/>
            <a:tailEnd/>
          </a:ln>
          <a:effectLst/>
        </p:spPr>
      </p:pic>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itchFamily="18" charset="0"/>
                <a:cs typeface="Times New Roman" pitchFamily="18" charset="0"/>
              </a:rPr>
              <a:t>Token Ring: FDDI </a:t>
            </a:r>
          </a:p>
        </p:txBody>
      </p:sp>
      <p:sp>
        <p:nvSpPr>
          <p:cNvPr id="9" name="Date Placeholder 8"/>
          <p:cNvSpPr>
            <a:spLocks noGrp="1"/>
          </p:cNvSpPr>
          <p:nvPr>
            <p:ph type="dt" sz="half" idx="10"/>
          </p:nvPr>
        </p:nvSpPr>
        <p:spPr/>
        <p:txBody>
          <a:bodyPr/>
          <a:lstStyle/>
          <a:p>
            <a:fld id="{59310A14-F2CE-4B9F-97C0-1652336508CB}" type="datetime1">
              <a:rPr lang="en-US" smtClean="0"/>
              <a:t>9/24/2024</a:t>
            </a:fld>
            <a:endParaRPr lang="en-US"/>
          </a:p>
        </p:txBody>
      </p:sp>
      <p:sp>
        <p:nvSpPr>
          <p:cNvPr id="11" name="Footer Placeholder 10"/>
          <p:cNvSpPr>
            <a:spLocks noGrp="1"/>
          </p:cNvSpPr>
          <p:nvPr>
            <p:ph type="ftr" sz="quarter" idx="11"/>
          </p:nvPr>
        </p:nvSpPr>
        <p:spPr/>
        <p:txBody>
          <a:bodyPr/>
          <a:lstStyle/>
          <a:p>
            <a:r>
              <a:rPr lang="en-IN" dirty="0"/>
              <a:t>Ms. Ibtesaam Rais          ACSE502                  CN                UNIT 2</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rrowheads="1"/>
          </p:cNvPicPr>
          <p:nvPr/>
        </p:nvPicPr>
        <p:blipFill>
          <a:blip r:embed="rId2" cstate="print"/>
          <a:srcRect/>
          <a:stretch>
            <a:fillRect/>
          </a:stretch>
        </p:blipFill>
        <p:spPr bwMode="auto">
          <a:xfrm>
            <a:off x="1812926" y="1643050"/>
            <a:ext cx="8551863" cy="4218000"/>
          </a:xfrm>
          <a:prstGeom prst="rect">
            <a:avLst/>
          </a:prstGeom>
          <a:noFill/>
          <a:ln w="12700">
            <a:noFill/>
            <a:miter lim="800000"/>
            <a:headEnd/>
            <a:tailEnd/>
          </a:ln>
          <a:effectLst/>
        </p:spPr>
      </p:pic>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itchFamily="18" charset="0"/>
                <a:cs typeface="Times New Roman" pitchFamily="18" charset="0"/>
              </a:rPr>
              <a:t>FDDI  Frame format</a:t>
            </a:r>
          </a:p>
        </p:txBody>
      </p:sp>
      <p:sp>
        <p:nvSpPr>
          <p:cNvPr id="9" name="Date Placeholder 8"/>
          <p:cNvSpPr>
            <a:spLocks noGrp="1"/>
          </p:cNvSpPr>
          <p:nvPr>
            <p:ph type="dt" sz="half" idx="10"/>
          </p:nvPr>
        </p:nvSpPr>
        <p:spPr/>
        <p:txBody>
          <a:bodyPr/>
          <a:lstStyle/>
          <a:p>
            <a:fld id="{A04B4B50-0257-476A-8C2E-F45E0B8CFF22}" type="datetime1">
              <a:rPr lang="en-US" smtClean="0"/>
              <a:t>9/24/2024</a:t>
            </a:fld>
            <a:endParaRPr lang="en-US"/>
          </a:p>
        </p:txBody>
      </p:sp>
      <p:sp>
        <p:nvSpPr>
          <p:cNvPr id="11" name="Footer Placeholder 10"/>
          <p:cNvSpPr>
            <a:spLocks noGrp="1"/>
          </p:cNvSpPr>
          <p:nvPr>
            <p:ph type="ftr" sz="quarter" idx="11"/>
          </p:nvPr>
        </p:nvSpPr>
        <p:spPr/>
        <p:txBody>
          <a:bodyPr/>
          <a:lstStyle/>
          <a:p>
            <a:r>
              <a:rPr lang="en-IN" dirty="0"/>
              <a:t>Ms. Ibtesaam Rais          ACSE502                  CN                UNIT 2</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49</a:t>
            </a:fld>
            <a:endParaRPr lang="en-US"/>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262627C0-644E-4A64-88C9-38135ADEEE51}" type="datetime1">
              <a:rPr lang="en-US" smtClean="0"/>
              <a:t>9/24/2024</a:t>
            </a:fld>
            <a:endParaRPr lang="en-US"/>
          </a:p>
        </p:txBody>
      </p:sp>
      <p:sp>
        <p:nvSpPr>
          <p:cNvPr id="6" name="Slide Number Placeholder 5"/>
          <p:cNvSpPr>
            <a:spLocks noGrp="1"/>
          </p:cNvSpPr>
          <p:nvPr>
            <p:ph type="sldNum" sz="quarter" idx="12"/>
          </p:nvPr>
        </p:nvSpPr>
        <p:spPr/>
        <p:txBody>
          <a:bodyPr/>
          <a:lstStyle/>
          <a:p>
            <a:pPr>
              <a:defRPr/>
            </a:pPr>
            <a:fld id="{57B77442-5656-4449-99A5-AD93A50E01A3}" type="slidenum">
              <a:rPr lang="en-US"/>
              <a:pPr>
                <a:defRPr/>
              </a:pPr>
              <a:t>5</a:t>
            </a:fld>
            <a:endParaRPr lang="en-US"/>
          </a:p>
        </p:txBody>
      </p:sp>
      <p:sp>
        <p:nvSpPr>
          <p:cNvPr id="7"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Course Objective</a:t>
            </a:r>
          </a:p>
        </p:txBody>
      </p:sp>
      <p:sp>
        <p:nvSpPr>
          <p:cNvPr id="8" name="Footer Placeholder 12"/>
          <p:cNvSpPr>
            <a:spLocks noGrp="1"/>
          </p:cNvSpPr>
          <p:nvPr>
            <p:ph type="ftr" sz="quarter" idx="11"/>
          </p:nvPr>
        </p:nvSpPr>
        <p:spPr>
          <a:xfrm>
            <a:off x="3810000" y="6248401"/>
            <a:ext cx="5029200" cy="365125"/>
          </a:xfrm>
        </p:spPr>
        <p:txBody>
          <a:bodyPr/>
          <a:lstStyle/>
          <a:p>
            <a:pPr>
              <a:defRPr/>
            </a:pPr>
            <a:r>
              <a:rPr lang="en-US" dirty="0"/>
              <a:t>Ms. Ibtesaam Rais          ACSE502                  CN                UNIT 2</a:t>
            </a:r>
          </a:p>
        </p:txBody>
      </p:sp>
      <p:sp>
        <p:nvSpPr>
          <p:cNvPr id="3" name="Content Placeholder 2">
            <a:extLst>
              <a:ext uri="{FF2B5EF4-FFF2-40B4-BE49-F238E27FC236}">
                <a16:creationId xmlns:a16="http://schemas.microsoft.com/office/drawing/2014/main" id="{7B9EAE06-FAEA-4C73-BFF4-9CA202EB0229}"/>
              </a:ext>
            </a:extLst>
          </p:cNvPr>
          <p:cNvSpPr>
            <a:spLocks noGrp="1"/>
          </p:cNvSpPr>
          <p:nvPr>
            <p:ph idx="1"/>
          </p:nvPr>
        </p:nvSpPr>
        <p:spPr/>
        <p:txBody>
          <a:bodyPr/>
          <a:lstStyle/>
          <a:p>
            <a:pPr marL="0" indent="0" algn="just">
              <a:buNone/>
            </a:pPr>
            <a:r>
              <a:rPr lang="en-US" sz="2000" dirty="0"/>
              <a:t>Objective of this course is to develop an understanding of computer networking basics, different components of </a:t>
            </a:r>
          </a:p>
          <a:p>
            <a:pPr marL="0" indent="0" algn="just">
              <a:buNone/>
            </a:pPr>
            <a:r>
              <a:rPr lang="en-US" sz="2000" dirty="0"/>
              <a:t>computer networks, various protocols, modern technologies and their applications.</a:t>
            </a:r>
            <a:endParaRPr lang="en-US" sz="1600" dirty="0"/>
          </a:p>
          <a:p>
            <a:pPr marL="0" indent="0">
              <a:buNone/>
            </a:pPr>
            <a:endParaRPr lang="en-I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rrowheads="1"/>
          </p:cNvPicPr>
          <p:nvPr/>
        </p:nvPicPr>
        <p:blipFill>
          <a:blip r:embed="rId2" cstate="print"/>
          <a:srcRect/>
          <a:stretch>
            <a:fillRect/>
          </a:stretch>
        </p:blipFill>
        <p:spPr bwMode="auto">
          <a:xfrm>
            <a:off x="1692275" y="1822464"/>
            <a:ext cx="8782050" cy="3606800"/>
          </a:xfrm>
          <a:prstGeom prst="rect">
            <a:avLst/>
          </a:prstGeom>
          <a:noFill/>
          <a:ln w="12700">
            <a:noFill/>
            <a:miter lim="800000"/>
            <a:headEnd/>
            <a:tailEnd/>
          </a:ln>
          <a:effectLst/>
        </p:spPr>
      </p:pic>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itchFamily="18" charset="0"/>
                <a:cs typeface="Times New Roman" pitchFamily="18" charset="0"/>
              </a:rPr>
              <a:t>Token Ring: Fiber Distributed dual Interface </a:t>
            </a:r>
          </a:p>
        </p:txBody>
      </p:sp>
      <p:sp>
        <p:nvSpPr>
          <p:cNvPr id="9" name="Date Placeholder 8"/>
          <p:cNvSpPr>
            <a:spLocks noGrp="1"/>
          </p:cNvSpPr>
          <p:nvPr>
            <p:ph type="dt" sz="half" idx="10"/>
          </p:nvPr>
        </p:nvSpPr>
        <p:spPr/>
        <p:txBody>
          <a:bodyPr/>
          <a:lstStyle/>
          <a:p>
            <a:fld id="{84F48155-2D74-4399-8F16-100F10003F26}"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a:xfrm>
            <a:off x="4648200" y="6356350"/>
            <a:ext cx="3305188"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50</a:t>
            </a:fld>
            <a:endParaRPr lang="en-US">
              <a:latin typeface="Times New Roman" pitchFamily="18" charset="0"/>
              <a:cs typeface="Times New Roman" pitchFamily="18" charset="0"/>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rrowheads="1"/>
          </p:cNvPicPr>
          <p:nvPr/>
        </p:nvPicPr>
        <p:blipFill>
          <a:blip r:embed="rId2" cstate="print"/>
          <a:srcRect/>
          <a:stretch>
            <a:fillRect/>
          </a:stretch>
        </p:blipFill>
        <p:spPr bwMode="auto">
          <a:xfrm>
            <a:off x="1820863" y="1524000"/>
            <a:ext cx="8534400" cy="3924300"/>
          </a:xfrm>
          <a:prstGeom prst="rect">
            <a:avLst/>
          </a:prstGeom>
          <a:noFill/>
          <a:ln w="12700">
            <a:noFill/>
            <a:miter lim="800000"/>
            <a:headEnd/>
            <a:tailEnd/>
          </a:ln>
          <a:effectLst/>
        </p:spPr>
      </p:pic>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itchFamily="18" charset="0"/>
                <a:cs typeface="Times New Roman" pitchFamily="18" charset="0"/>
              </a:rPr>
              <a:t>Token Ring: Fiber Distributed dual Interface </a:t>
            </a:r>
          </a:p>
        </p:txBody>
      </p:sp>
      <p:sp>
        <p:nvSpPr>
          <p:cNvPr id="9" name="Date Placeholder 8"/>
          <p:cNvSpPr>
            <a:spLocks noGrp="1"/>
          </p:cNvSpPr>
          <p:nvPr>
            <p:ph type="dt" sz="half" idx="10"/>
          </p:nvPr>
        </p:nvSpPr>
        <p:spPr/>
        <p:txBody>
          <a:bodyPr/>
          <a:lstStyle/>
          <a:p>
            <a:fld id="{8468B6D3-D74C-444F-8A7A-60F80A569BD5}" type="datetime1">
              <a:rPr lang="en-US" smtClean="0"/>
              <a:t>9/24/2024</a:t>
            </a:fld>
            <a:endParaRPr lang="en-US"/>
          </a:p>
        </p:txBody>
      </p:sp>
      <p:sp>
        <p:nvSpPr>
          <p:cNvPr id="11" name="Footer Placeholder 10"/>
          <p:cNvSpPr>
            <a:spLocks noGrp="1"/>
          </p:cNvSpPr>
          <p:nvPr>
            <p:ph type="ftr" sz="quarter" idx="11"/>
          </p:nvPr>
        </p:nvSpPr>
        <p:spPr/>
        <p:txBody>
          <a:bodyPr/>
          <a:lstStyle/>
          <a:p>
            <a:r>
              <a:rPr lang="en-IN" dirty="0"/>
              <a:t>Ms. Ibtesaam Rais          ACSE502                  CN                UNIT 2</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51</a:t>
            </a:fld>
            <a:endParaRPr lang="en-US"/>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rrowheads="1"/>
          </p:cNvPicPr>
          <p:nvPr/>
        </p:nvPicPr>
        <p:blipFill>
          <a:blip r:embed="rId2" cstate="print"/>
          <a:srcRect/>
          <a:stretch>
            <a:fillRect/>
          </a:stretch>
        </p:blipFill>
        <p:spPr bwMode="auto">
          <a:xfrm>
            <a:off x="1865313" y="1000109"/>
            <a:ext cx="8420100" cy="4554537"/>
          </a:xfrm>
          <a:prstGeom prst="rect">
            <a:avLst/>
          </a:prstGeom>
        </p:spPr>
      </p:pic>
      <p:sp>
        <p:nvSpPr>
          <p:cNvPr id="22534" name="Rectangle 6"/>
          <p:cNvSpPr>
            <a:spLocks noChangeArrowheads="1"/>
          </p:cNvSpPr>
          <p:nvPr/>
        </p:nvSpPr>
        <p:spPr bwMode="auto">
          <a:xfrm>
            <a:off x="6738942" y="857232"/>
            <a:ext cx="1817806"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FDDI Nodes</a:t>
            </a:r>
          </a:p>
        </p:txBody>
      </p:sp>
      <p:sp>
        <p:nvSpPr>
          <p:cNvPr id="7" name="Date Placeholder 6"/>
          <p:cNvSpPr>
            <a:spLocks noGrp="1"/>
          </p:cNvSpPr>
          <p:nvPr>
            <p:ph type="dt" sz="half" idx="10"/>
          </p:nvPr>
        </p:nvSpPr>
        <p:spPr/>
        <p:txBody>
          <a:bodyPr/>
          <a:lstStyle/>
          <a:p>
            <a:fld id="{AD9DE7BB-D585-4744-BC64-06047DB901C5}" type="datetime1">
              <a:rPr lang="en-US" smtClean="0"/>
              <a:t>9/24/2024</a:t>
            </a:fld>
            <a:endParaRPr lang="en-US"/>
          </a:p>
        </p:txBody>
      </p:sp>
      <p:sp>
        <p:nvSpPr>
          <p:cNvPr id="9" name="Footer Placeholder 8"/>
          <p:cNvSpPr>
            <a:spLocks noGrp="1"/>
          </p:cNvSpPr>
          <p:nvPr>
            <p:ph type="ftr" sz="quarter" idx="11"/>
          </p:nvPr>
        </p:nvSpPr>
        <p:spPr/>
        <p:txBody>
          <a:bodyPr/>
          <a:lstStyle/>
          <a:p>
            <a:r>
              <a:rPr lang="en-IN" dirty="0"/>
              <a:t>Ms. Ibtesaam Rais          ACSE502                  CN                UNIT 2</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52</a:t>
            </a:fld>
            <a:endParaRPr lang="en-US"/>
          </a:p>
        </p:txBody>
      </p:sp>
      <p:sp>
        <p:nvSpPr>
          <p:cNvPr id="10"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itchFamily="18" charset="0"/>
                <a:cs typeface="Times New Roman" pitchFamily="18" charset="0"/>
              </a:rPr>
              <a:t>Token Ring: Fiber Distributed dual Interface </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209800" y="1066800"/>
            <a:ext cx="7772400" cy="2438400"/>
          </a:xfrm>
          <a:noFill/>
          <a:ln/>
        </p:spPr>
        <p:txBody>
          <a:bodyPr/>
          <a:lstStyle/>
          <a:p>
            <a:br>
              <a:rPr lang="en-US" dirty="0">
                <a:latin typeface="Times New Roman" pitchFamily="18" charset="0"/>
                <a:cs typeface="Times New Roman" pitchFamily="18" charset="0"/>
              </a:rPr>
            </a:br>
            <a:endParaRPr lang="en-US" sz="5400" dirty="0">
              <a:solidFill>
                <a:schemeClr val="hlink"/>
              </a:solidFill>
            </a:endParaRPr>
          </a:p>
        </p:txBody>
      </p:sp>
      <p:sp>
        <p:nvSpPr>
          <p:cNvPr id="4099" name="Rectangle 3"/>
          <p:cNvSpPr>
            <a:spLocks noGrp="1" noChangeArrowheads="1"/>
          </p:cNvSpPr>
          <p:nvPr>
            <p:ph type="body" sz="half" idx="1"/>
          </p:nvPr>
        </p:nvSpPr>
        <p:spPr>
          <a:xfrm>
            <a:off x="1952596" y="2071678"/>
            <a:ext cx="7772400" cy="1905000"/>
          </a:xfrm>
          <a:noFill/>
          <a:ln/>
        </p:spPr>
        <p:txBody>
          <a:bodyPr>
            <a:normAutofit/>
          </a:bodyPr>
          <a:lstStyle/>
          <a:p>
            <a:r>
              <a:rPr lang="en-US" b="1" dirty="0">
                <a:solidFill>
                  <a:schemeClr val="accent2"/>
                </a:solidFill>
              </a:rPr>
              <a:t>IEEE 802.6</a:t>
            </a:r>
          </a:p>
          <a:p>
            <a:r>
              <a:rPr lang="en-US" b="1" dirty="0">
                <a:solidFill>
                  <a:schemeClr val="accent2"/>
                </a:solidFill>
              </a:rPr>
              <a:t>DQDB (Distributed Queues, Dual Bus)</a:t>
            </a:r>
          </a:p>
          <a:p>
            <a:r>
              <a:rPr lang="en-US" b="1" dirty="0">
                <a:solidFill>
                  <a:schemeClr val="accent2"/>
                </a:solidFill>
              </a:rPr>
              <a:t>SMDS (Switched Megabit Data Services)</a:t>
            </a:r>
          </a:p>
        </p:txBody>
      </p:sp>
      <p:sp>
        <p:nvSpPr>
          <p:cNvPr id="6" name="Title 1"/>
          <p:cNvSpPr txBox="1">
            <a:spLocks/>
          </p:cNvSpPr>
          <p:nvPr/>
        </p:nvSpPr>
        <p:spPr>
          <a:xfrm>
            <a:off x="2895600" y="40070"/>
            <a:ext cx="7772400" cy="817163"/>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Metropolitan Area Networks : IEEE 802.6</a:t>
            </a:r>
          </a:p>
          <a:p>
            <a:pPr lvl="0">
              <a:spcBef>
                <a:spcPct val="0"/>
              </a:spcBef>
              <a:defRPr/>
            </a:pPr>
            <a:r>
              <a:rPr lang="en-US" sz="3200" dirty="0">
                <a:solidFill>
                  <a:schemeClr val="hlink"/>
                </a:solidFill>
                <a:latin typeface="Times New Roman" pitchFamily="18" charset="0"/>
                <a:cs typeface="Times New Roman" pitchFamily="18" charset="0"/>
              </a:rPr>
              <a:t>DQDB distributed Queue dual interface</a:t>
            </a:r>
            <a:endParaRPr lang="en-US" sz="2400" dirty="0">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 calcmode="lin" valueType="num">
                                      <p:cBhvr additive="base">
                                        <p:cTn id="7" dur="500" fill="hold"/>
                                        <p:tgtEl>
                                          <p:spTgt spid="40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9">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4099">
                                            <p:txEl>
                                              <p:pRg st="1" end="1"/>
                                            </p:txEl>
                                          </p:spTgt>
                                        </p:tgtEl>
                                        <p:attrNameLst>
                                          <p:attrName>style.visibility</p:attrName>
                                        </p:attrNameLst>
                                      </p:cBhvr>
                                      <p:to>
                                        <p:strVal val="visible"/>
                                      </p:to>
                                    </p:set>
                                    <p:anim calcmode="lin" valueType="num">
                                      <p:cBhvr additive="base">
                                        <p:cTn id="13" dur="500" fill="hold"/>
                                        <p:tgtEl>
                                          <p:spTgt spid="409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99">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4099">
                                            <p:txEl>
                                              <p:pRg st="2" end="2"/>
                                            </p:txEl>
                                          </p:spTgt>
                                        </p:tgtEl>
                                        <p:attrNameLst>
                                          <p:attrName>style.visibility</p:attrName>
                                        </p:attrNameLst>
                                      </p:cBhvr>
                                      <p:to>
                                        <p:strVal val="visible"/>
                                      </p:to>
                                    </p:set>
                                    <p:anim calcmode="lin" valueType="num">
                                      <p:cBhvr additive="base">
                                        <p:cTn id="19" dur="500" fill="hold"/>
                                        <p:tgtEl>
                                          <p:spTgt spid="409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99">
                                            <p:txEl>
                                              <p:pRg st="2" end="2"/>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rrowheads="1"/>
          </p:cNvPicPr>
          <p:nvPr/>
        </p:nvPicPr>
        <p:blipFill>
          <a:blip r:embed="rId2" cstate="print"/>
          <a:srcRect/>
          <a:stretch>
            <a:fillRect/>
          </a:stretch>
        </p:blipFill>
        <p:spPr bwMode="auto">
          <a:xfrm>
            <a:off x="1858963" y="1633539"/>
            <a:ext cx="8191500" cy="3032125"/>
          </a:xfrm>
          <a:prstGeom prst="rect">
            <a:avLst/>
          </a:prstGeom>
          <a:noFill/>
          <a:ln w="12700">
            <a:noFill/>
            <a:miter lim="800000"/>
            <a:headEnd/>
            <a:tailEnd/>
          </a:ln>
          <a:effectLst/>
        </p:spPr>
      </p:pic>
      <p:sp>
        <p:nvSpPr>
          <p:cNvPr id="5126" name="Rectangle 6"/>
          <p:cNvSpPr>
            <a:spLocks noChangeArrowheads="1"/>
          </p:cNvSpPr>
          <p:nvPr/>
        </p:nvSpPr>
        <p:spPr bwMode="auto">
          <a:xfrm>
            <a:off x="3881423" y="1071546"/>
            <a:ext cx="3358293"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DQDB Buses and Nodes</a:t>
            </a:r>
          </a:p>
        </p:txBody>
      </p:sp>
      <p:sp>
        <p:nvSpPr>
          <p:cNvPr id="7" name="Title 1"/>
          <p:cNvSpPr txBox="1">
            <a:spLocks/>
          </p:cNvSpPr>
          <p:nvPr/>
        </p:nvSpPr>
        <p:spPr>
          <a:xfrm>
            <a:off x="2895600" y="1"/>
            <a:ext cx="7772400" cy="90008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Metropolitan Area Networks : IEEE 802.6</a:t>
            </a:r>
          </a:p>
          <a:p>
            <a:pPr lvl="0">
              <a:spcBef>
                <a:spcPct val="0"/>
              </a:spcBef>
              <a:defRPr/>
            </a:pPr>
            <a:r>
              <a:rPr lang="en-US" sz="3200" dirty="0">
                <a:solidFill>
                  <a:schemeClr val="hlink"/>
                </a:solidFill>
                <a:latin typeface="Times New Roman" pitchFamily="18" charset="0"/>
                <a:cs typeface="Times New Roman" pitchFamily="18" charset="0"/>
              </a:rPr>
              <a:t>DQDB distributed Queue dual interface</a:t>
            </a:r>
            <a:endParaRPr lang="en-US" sz="24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20B287BF-603E-43BA-922D-BD9193EBB7CD}"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a:xfrm>
            <a:off x="4648200" y="6356350"/>
            <a:ext cx="3733816"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a:blip r:embed="rId2" cstate="print"/>
          <a:srcRect/>
          <a:stretch>
            <a:fillRect/>
          </a:stretch>
        </p:blipFill>
        <p:spPr bwMode="auto">
          <a:xfrm>
            <a:off x="2311401" y="1643050"/>
            <a:ext cx="7300913" cy="4772038"/>
          </a:xfrm>
          <a:prstGeom prst="rect">
            <a:avLst/>
          </a:prstGeom>
          <a:noFill/>
          <a:ln w="12700">
            <a:noFill/>
            <a:miter lim="800000"/>
            <a:headEnd/>
            <a:tailEnd/>
          </a:ln>
          <a:effectLst/>
        </p:spPr>
      </p:pic>
      <p:sp>
        <p:nvSpPr>
          <p:cNvPr id="6150" name="Rectangle 6"/>
          <p:cNvSpPr>
            <a:spLocks noChangeArrowheads="1"/>
          </p:cNvSpPr>
          <p:nvPr/>
        </p:nvSpPr>
        <p:spPr bwMode="auto">
          <a:xfrm>
            <a:off x="3738547" y="1071546"/>
            <a:ext cx="3610413"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DQDB Data Transmission</a:t>
            </a:r>
          </a:p>
        </p:txBody>
      </p:sp>
      <p:sp>
        <p:nvSpPr>
          <p:cNvPr id="7" name="Title 1"/>
          <p:cNvSpPr txBox="1">
            <a:spLocks/>
          </p:cNvSpPr>
          <p:nvPr/>
        </p:nvSpPr>
        <p:spPr>
          <a:xfrm>
            <a:off x="2895600" y="0"/>
            <a:ext cx="7772400" cy="857232"/>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Metropolitan Area Networks : IEEE 802.6</a:t>
            </a:r>
          </a:p>
          <a:p>
            <a:pPr lvl="0">
              <a:spcBef>
                <a:spcPct val="0"/>
              </a:spcBef>
              <a:defRPr/>
            </a:pPr>
            <a:r>
              <a:rPr lang="en-US" sz="3200" dirty="0">
                <a:solidFill>
                  <a:schemeClr val="hlink"/>
                </a:solidFill>
                <a:latin typeface="Times New Roman" pitchFamily="18" charset="0"/>
                <a:cs typeface="Times New Roman" pitchFamily="18" charset="0"/>
              </a:rPr>
              <a:t>DQDB distributed Queue dual interface</a:t>
            </a:r>
            <a:endParaRPr lang="en-US" sz="24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D96AFA9C-4C48-416C-9D11-2BB5E72B3004}"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a:xfrm>
            <a:off x="4648200" y="6356350"/>
            <a:ext cx="3305188"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rrowheads="1"/>
          </p:cNvPicPr>
          <p:nvPr/>
        </p:nvPicPr>
        <p:blipFill>
          <a:blip r:embed="rId2" cstate="print"/>
          <a:srcRect/>
          <a:stretch>
            <a:fillRect/>
          </a:stretch>
        </p:blipFill>
        <p:spPr bwMode="auto">
          <a:xfrm>
            <a:off x="2238348" y="1500174"/>
            <a:ext cx="7981950" cy="4737100"/>
          </a:xfrm>
          <a:prstGeom prst="rect">
            <a:avLst/>
          </a:prstGeom>
          <a:noFill/>
          <a:ln w="12700">
            <a:noFill/>
            <a:miter lim="800000"/>
            <a:headEnd/>
            <a:tailEnd/>
          </a:ln>
          <a:effectLst/>
        </p:spPr>
      </p:pic>
      <p:sp>
        <p:nvSpPr>
          <p:cNvPr id="7174" name="Rectangle 6"/>
          <p:cNvSpPr>
            <a:spLocks noChangeArrowheads="1"/>
          </p:cNvSpPr>
          <p:nvPr/>
        </p:nvSpPr>
        <p:spPr bwMode="auto">
          <a:xfrm>
            <a:off x="5238745" y="785794"/>
            <a:ext cx="1157369"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Queues</a:t>
            </a:r>
          </a:p>
        </p:txBody>
      </p:sp>
      <p:sp>
        <p:nvSpPr>
          <p:cNvPr id="7" name="Date Placeholder 6"/>
          <p:cNvSpPr>
            <a:spLocks noGrp="1"/>
          </p:cNvSpPr>
          <p:nvPr>
            <p:ph type="dt" sz="half" idx="10"/>
          </p:nvPr>
        </p:nvSpPr>
        <p:spPr/>
        <p:txBody>
          <a:bodyPr/>
          <a:lstStyle/>
          <a:p>
            <a:fld id="{633E92C1-2CE2-4EEA-8AA8-7F641193CDB1}"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9" name="Footer Placeholder 8"/>
          <p:cNvSpPr>
            <a:spLocks noGrp="1"/>
          </p:cNvSpPr>
          <p:nvPr>
            <p:ph type="ftr" sz="quarter" idx="11"/>
          </p:nvPr>
        </p:nvSpPr>
        <p:spPr>
          <a:xfrm>
            <a:off x="4648200" y="6356350"/>
            <a:ext cx="3448064"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
        <p:nvSpPr>
          <p:cNvPr id="10"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DQDB distributed Queue dual interface</a:t>
            </a:r>
            <a:endParaRPr lang="en-US" sz="2400" dirty="0">
              <a:latin typeface="Times New Roman" pitchFamily="18" charset="0"/>
              <a:cs typeface="Times New Roman" pitchFamily="18" charset="0"/>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rrowheads="1"/>
          </p:cNvPicPr>
          <p:nvPr/>
        </p:nvPicPr>
        <p:blipFill>
          <a:blip r:embed="rId3" cstate="print"/>
          <a:srcRect/>
          <a:stretch>
            <a:fillRect/>
          </a:stretch>
        </p:blipFill>
        <p:spPr bwMode="auto">
          <a:xfrm>
            <a:off x="1717675" y="1878013"/>
            <a:ext cx="8502650" cy="3675062"/>
          </a:xfrm>
          <a:prstGeom prst="rect">
            <a:avLst/>
          </a:prstGeom>
          <a:noFill/>
          <a:ln w="12700">
            <a:noFill/>
            <a:miter lim="800000"/>
            <a:headEnd/>
            <a:tailEnd/>
          </a:ln>
          <a:effectLst/>
        </p:spPr>
      </p:pic>
      <p:sp>
        <p:nvSpPr>
          <p:cNvPr id="7" name="Date Placeholder 6"/>
          <p:cNvSpPr>
            <a:spLocks noGrp="1"/>
          </p:cNvSpPr>
          <p:nvPr>
            <p:ph type="dt" sz="half" idx="10"/>
          </p:nvPr>
        </p:nvSpPr>
        <p:spPr/>
        <p:txBody>
          <a:bodyPr/>
          <a:lstStyle/>
          <a:p>
            <a:fld id="{2640F89D-2F22-4639-90B1-FA431BDB107F}"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9" name="Footer Placeholder 8"/>
          <p:cNvSpPr>
            <a:spLocks noGrp="1"/>
          </p:cNvSpPr>
          <p:nvPr>
            <p:ph type="ftr" sz="quarter" idx="11"/>
          </p:nvPr>
        </p:nvSpPr>
        <p:spPr>
          <a:xfrm>
            <a:off x="4595802" y="6356350"/>
            <a:ext cx="3429024"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57</a:t>
            </a:fld>
            <a:endParaRPr lang="en-US">
              <a:latin typeface="Times New Roman" pitchFamily="18" charset="0"/>
              <a:cs typeface="Times New Roman" pitchFamily="18" charset="0"/>
            </a:endParaRPr>
          </a:p>
        </p:txBody>
      </p:sp>
      <p:sp>
        <p:nvSpPr>
          <p:cNvPr id="10"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DQDB distributed Queue dual interface</a:t>
            </a:r>
            <a:endParaRPr lang="en-US" sz="2400" dirty="0">
              <a:latin typeface="Times New Roman" pitchFamily="18" charset="0"/>
              <a:cs typeface="Times New Roman" pitchFamily="18" charset="0"/>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rrowheads="1"/>
          </p:cNvPicPr>
          <p:nvPr/>
        </p:nvPicPr>
        <p:blipFill>
          <a:blip r:embed="rId2" cstate="print"/>
          <a:srcRect/>
          <a:stretch>
            <a:fillRect/>
          </a:stretch>
        </p:blipFill>
        <p:spPr bwMode="auto">
          <a:xfrm>
            <a:off x="1952596" y="2000240"/>
            <a:ext cx="8401050" cy="4025900"/>
          </a:xfrm>
          <a:prstGeom prst="rect">
            <a:avLst/>
          </a:prstGeom>
          <a:noFill/>
          <a:ln w="12700">
            <a:noFill/>
            <a:miter lim="800000"/>
            <a:headEnd/>
            <a:tailEnd/>
          </a:ln>
          <a:effectLst/>
        </p:spPr>
      </p:pic>
      <p:sp>
        <p:nvSpPr>
          <p:cNvPr id="9222" name="Rectangle 6"/>
          <p:cNvSpPr>
            <a:spLocks noChangeArrowheads="1"/>
          </p:cNvSpPr>
          <p:nvPr/>
        </p:nvSpPr>
        <p:spPr bwMode="auto">
          <a:xfrm>
            <a:off x="4167174" y="928670"/>
            <a:ext cx="2636748"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Reservation Token</a:t>
            </a:r>
          </a:p>
        </p:txBody>
      </p:sp>
      <p:sp>
        <p:nvSpPr>
          <p:cNvPr id="7" name="Date Placeholder 6"/>
          <p:cNvSpPr>
            <a:spLocks noGrp="1"/>
          </p:cNvSpPr>
          <p:nvPr>
            <p:ph type="dt" sz="half" idx="10"/>
          </p:nvPr>
        </p:nvSpPr>
        <p:spPr/>
        <p:txBody>
          <a:bodyPr/>
          <a:lstStyle/>
          <a:p>
            <a:fld id="{094E498C-DF59-4F29-ACC4-FF2491DBFBB9}"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9" name="Footer Placeholder 8"/>
          <p:cNvSpPr>
            <a:spLocks noGrp="1"/>
          </p:cNvSpPr>
          <p:nvPr>
            <p:ph type="ftr" sz="quarter" idx="11"/>
          </p:nvPr>
        </p:nvSpPr>
        <p:spPr>
          <a:xfrm>
            <a:off x="4648200" y="6356350"/>
            <a:ext cx="3305188"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58</a:t>
            </a:fld>
            <a:endParaRPr lang="en-US">
              <a:latin typeface="Times New Roman" pitchFamily="18" charset="0"/>
              <a:cs typeface="Times New Roman" pitchFamily="18" charset="0"/>
            </a:endParaRPr>
          </a:p>
        </p:txBody>
      </p:sp>
      <p:sp>
        <p:nvSpPr>
          <p:cNvPr id="10"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DQDB distributed Queue dual interface</a:t>
            </a:r>
            <a:endParaRPr lang="en-US" sz="2400" dirty="0">
              <a:latin typeface="Times New Roman" pitchFamily="18" charset="0"/>
              <a:cs typeface="Times New Roman" pitchFamily="18" charset="0"/>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rrowheads="1"/>
          </p:cNvPicPr>
          <p:nvPr/>
        </p:nvPicPr>
        <p:blipFill>
          <a:blip r:embed="rId2" cstate="print"/>
          <a:srcRect/>
          <a:stretch>
            <a:fillRect/>
          </a:stretch>
        </p:blipFill>
        <p:spPr bwMode="auto">
          <a:xfrm>
            <a:off x="3543301" y="796926"/>
            <a:ext cx="4822825" cy="5313363"/>
          </a:xfrm>
          <a:prstGeom prst="rect">
            <a:avLst/>
          </a:prstGeom>
          <a:noFill/>
          <a:ln w="12700">
            <a:noFill/>
            <a:miter lim="800000"/>
            <a:headEnd/>
            <a:tailEnd/>
          </a:ln>
          <a:effectLst/>
        </p:spPr>
      </p:pic>
      <p:sp>
        <p:nvSpPr>
          <p:cNvPr id="10246" name="Rectangle 6"/>
          <p:cNvSpPr>
            <a:spLocks noChangeArrowheads="1"/>
          </p:cNvSpPr>
          <p:nvPr/>
        </p:nvSpPr>
        <p:spPr bwMode="auto">
          <a:xfrm>
            <a:off x="8204200" y="2000240"/>
            <a:ext cx="1902766"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DQDB Rings</a:t>
            </a:r>
          </a:p>
        </p:txBody>
      </p:sp>
      <p:sp>
        <p:nvSpPr>
          <p:cNvPr id="7" name="Date Placeholder 6"/>
          <p:cNvSpPr>
            <a:spLocks noGrp="1"/>
          </p:cNvSpPr>
          <p:nvPr>
            <p:ph type="dt" sz="half" idx="10"/>
          </p:nvPr>
        </p:nvSpPr>
        <p:spPr/>
        <p:txBody>
          <a:bodyPr/>
          <a:lstStyle/>
          <a:p>
            <a:fld id="{1E61441A-EE1E-4FB7-AB6F-2D1ED21277EA}"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9" name="Footer Placeholder 8"/>
          <p:cNvSpPr>
            <a:spLocks noGrp="1"/>
          </p:cNvSpPr>
          <p:nvPr>
            <p:ph type="ftr" sz="quarter" idx="11"/>
          </p:nvPr>
        </p:nvSpPr>
        <p:spPr>
          <a:xfrm>
            <a:off x="4648200" y="6356351"/>
            <a:ext cx="3448064" cy="28736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59</a:t>
            </a:fld>
            <a:endParaRPr lang="en-US">
              <a:latin typeface="Times New Roman" pitchFamily="18" charset="0"/>
              <a:cs typeface="Times New Roman" pitchFamily="18" charset="0"/>
            </a:endParaRPr>
          </a:p>
        </p:txBody>
      </p:sp>
      <p:sp>
        <p:nvSpPr>
          <p:cNvPr id="10"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DQDB distributed Queue dual interface</a:t>
            </a:r>
            <a:endParaRPr lang="en-US" sz="2400" dirty="0">
              <a:latin typeface="Times New Roman" pitchFamily="18" charset="0"/>
              <a:cs typeface="Times New Roman" pitchFamily="18"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9A654300-24AE-47AF-8D49-4698358A1562}" type="datetime1">
              <a:rPr lang="en-US" smtClean="0"/>
              <a:t>9/24/2024</a:t>
            </a:fld>
            <a:endParaRPr lang="en-US"/>
          </a:p>
        </p:txBody>
      </p:sp>
      <p:sp>
        <p:nvSpPr>
          <p:cNvPr id="6" name="Slide Number Placeholder 5"/>
          <p:cNvSpPr>
            <a:spLocks noGrp="1"/>
          </p:cNvSpPr>
          <p:nvPr>
            <p:ph type="sldNum" sz="quarter" idx="12"/>
          </p:nvPr>
        </p:nvSpPr>
        <p:spPr/>
        <p:txBody>
          <a:bodyPr/>
          <a:lstStyle/>
          <a:p>
            <a:pPr>
              <a:defRPr/>
            </a:pPr>
            <a:fld id="{A6A5DC9D-BFB4-43D5-97F1-855977E02F94}" type="slidenum">
              <a:rPr lang="en-US"/>
              <a:pPr>
                <a:defRPr/>
              </a:pPr>
              <a:t>6</a:t>
            </a:fld>
            <a:endParaRPr lang="en-US"/>
          </a:p>
        </p:txBody>
      </p:sp>
      <p:sp>
        <p:nvSpPr>
          <p:cNvPr id="7"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Course Outcome</a:t>
            </a:r>
          </a:p>
        </p:txBody>
      </p:sp>
      <p:sp>
        <p:nvSpPr>
          <p:cNvPr id="8" name="Footer Placeholder 12"/>
          <p:cNvSpPr>
            <a:spLocks noGrp="1"/>
          </p:cNvSpPr>
          <p:nvPr>
            <p:ph type="ftr" sz="quarter" idx="11"/>
          </p:nvPr>
        </p:nvSpPr>
        <p:spPr>
          <a:xfrm>
            <a:off x="3810000" y="6248401"/>
            <a:ext cx="5029200" cy="365125"/>
          </a:xfrm>
        </p:spPr>
        <p:txBody>
          <a:bodyPr/>
          <a:lstStyle/>
          <a:p>
            <a:pPr>
              <a:defRPr/>
            </a:pPr>
            <a:r>
              <a:rPr lang="en-US" dirty="0"/>
              <a:t>Ms. Ibtesaam Rais          ACSE502                  CN                UNIT 2</a:t>
            </a:r>
          </a:p>
        </p:txBody>
      </p:sp>
      <p:sp>
        <p:nvSpPr>
          <p:cNvPr id="3" name="Content Placeholder 2">
            <a:extLst>
              <a:ext uri="{FF2B5EF4-FFF2-40B4-BE49-F238E27FC236}">
                <a16:creationId xmlns:a16="http://schemas.microsoft.com/office/drawing/2014/main" id="{97374B04-C1B2-918B-B8BC-812FAF25962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5D64ADA-AE1D-85B0-CF0E-8104E5B15545}"/>
              </a:ext>
            </a:extLst>
          </p:cNvPr>
          <p:cNvPicPr>
            <a:picLocks noChangeAspect="1"/>
          </p:cNvPicPr>
          <p:nvPr/>
        </p:nvPicPr>
        <p:blipFill>
          <a:blip r:embed="rId3"/>
          <a:stretch>
            <a:fillRect/>
          </a:stretch>
        </p:blipFill>
        <p:spPr>
          <a:xfrm>
            <a:off x="2010896" y="1600201"/>
            <a:ext cx="8682295" cy="3196951"/>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rrowheads="1"/>
          </p:cNvPicPr>
          <p:nvPr/>
        </p:nvPicPr>
        <p:blipFill>
          <a:blip r:embed="rId2" cstate="print"/>
          <a:srcRect/>
          <a:stretch>
            <a:fillRect/>
          </a:stretch>
        </p:blipFill>
        <p:spPr bwMode="auto">
          <a:xfrm>
            <a:off x="3460751" y="792163"/>
            <a:ext cx="4822825" cy="5313362"/>
          </a:xfrm>
          <a:prstGeom prst="rect">
            <a:avLst/>
          </a:prstGeom>
          <a:noFill/>
          <a:ln w="12700">
            <a:noFill/>
            <a:miter lim="800000"/>
            <a:headEnd/>
            <a:tailEnd/>
          </a:ln>
          <a:effectLst/>
        </p:spPr>
      </p:pic>
      <p:sp>
        <p:nvSpPr>
          <p:cNvPr id="11270" name="Rectangle 6"/>
          <p:cNvSpPr>
            <a:spLocks noChangeArrowheads="1"/>
          </p:cNvSpPr>
          <p:nvPr/>
        </p:nvSpPr>
        <p:spPr bwMode="auto">
          <a:xfrm>
            <a:off x="8204200" y="1428736"/>
            <a:ext cx="1902766"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DQDB Rings</a:t>
            </a:r>
          </a:p>
        </p:txBody>
      </p:sp>
      <p:sp>
        <p:nvSpPr>
          <p:cNvPr id="7" name="Date Placeholder 6"/>
          <p:cNvSpPr>
            <a:spLocks noGrp="1"/>
          </p:cNvSpPr>
          <p:nvPr>
            <p:ph type="dt" sz="half" idx="10"/>
          </p:nvPr>
        </p:nvSpPr>
        <p:spPr/>
        <p:txBody>
          <a:bodyPr/>
          <a:lstStyle/>
          <a:p>
            <a:fld id="{1EA808B7-A877-4FB1-9C2F-AAE1F92B66DF}"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9" name="Footer Placeholder 8"/>
          <p:cNvSpPr>
            <a:spLocks noGrp="1"/>
          </p:cNvSpPr>
          <p:nvPr>
            <p:ph type="ftr" sz="quarter" idx="11"/>
          </p:nvPr>
        </p:nvSpPr>
        <p:spPr>
          <a:xfrm>
            <a:off x="4648200" y="6356351"/>
            <a:ext cx="3590940" cy="215922"/>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60</a:t>
            </a:fld>
            <a:endParaRPr lang="en-US">
              <a:latin typeface="Times New Roman" pitchFamily="18" charset="0"/>
              <a:cs typeface="Times New Roman" pitchFamily="18" charset="0"/>
            </a:endParaRPr>
          </a:p>
        </p:txBody>
      </p:sp>
      <p:sp>
        <p:nvSpPr>
          <p:cNvPr id="10"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DQDB distributed Queue dual interface</a:t>
            </a:r>
            <a:endParaRPr lang="en-US" sz="2400" dirty="0">
              <a:latin typeface="Times New Roman" pitchFamily="18" charset="0"/>
              <a:cs typeface="Times New Roman" pitchFamily="18" charset="0"/>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5"/>
          <p:cNvSpPr>
            <a:spLocks noChangeArrowheads="1"/>
          </p:cNvSpPr>
          <p:nvPr/>
        </p:nvSpPr>
        <p:spPr bwMode="auto">
          <a:xfrm>
            <a:off x="5024431" y="714356"/>
            <a:ext cx="2055051"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DQDB Layers</a:t>
            </a:r>
          </a:p>
        </p:txBody>
      </p:sp>
      <p:pic>
        <p:nvPicPr>
          <p:cNvPr id="12294" name="Picture 6"/>
          <p:cNvPicPr>
            <a:picLocks noChangeArrowheads="1"/>
          </p:cNvPicPr>
          <p:nvPr/>
        </p:nvPicPr>
        <p:blipFill>
          <a:blip r:embed="rId2" cstate="print"/>
          <a:srcRect/>
          <a:stretch>
            <a:fillRect/>
          </a:stretch>
        </p:blipFill>
        <p:spPr bwMode="auto">
          <a:xfrm>
            <a:off x="2103438" y="1643050"/>
            <a:ext cx="7770812" cy="4610113"/>
          </a:xfrm>
          <a:prstGeom prst="rect">
            <a:avLst/>
          </a:prstGeom>
          <a:noFill/>
          <a:ln w="12700">
            <a:noFill/>
            <a:miter lim="800000"/>
            <a:headEnd/>
            <a:tailEnd/>
          </a:ln>
          <a:effectLst/>
        </p:spPr>
      </p:pic>
      <p:sp>
        <p:nvSpPr>
          <p:cNvPr id="7" name="Date Placeholder 6"/>
          <p:cNvSpPr>
            <a:spLocks noGrp="1"/>
          </p:cNvSpPr>
          <p:nvPr>
            <p:ph type="dt" sz="half" idx="10"/>
          </p:nvPr>
        </p:nvSpPr>
        <p:spPr/>
        <p:txBody>
          <a:bodyPr/>
          <a:lstStyle/>
          <a:p>
            <a:fld id="{84B01E1E-BD9C-4651-BCF3-DF7A97493190}"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9" name="Footer Placeholder 8"/>
          <p:cNvSpPr>
            <a:spLocks noGrp="1"/>
          </p:cNvSpPr>
          <p:nvPr>
            <p:ph type="ftr" sz="quarter" idx="11"/>
          </p:nvPr>
        </p:nvSpPr>
        <p:spPr>
          <a:xfrm>
            <a:off x="4648200" y="6357959"/>
            <a:ext cx="3305188" cy="363517"/>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61</a:t>
            </a:fld>
            <a:endParaRPr lang="en-US">
              <a:latin typeface="Times New Roman" pitchFamily="18" charset="0"/>
              <a:cs typeface="Times New Roman" pitchFamily="18" charset="0"/>
            </a:endParaRPr>
          </a:p>
        </p:txBody>
      </p:sp>
      <p:sp>
        <p:nvSpPr>
          <p:cNvPr id="10"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DQDB distributed Queue dual interface</a:t>
            </a:r>
            <a:endParaRPr lang="en-US" sz="2400" dirty="0">
              <a:latin typeface="Times New Roman" pitchFamily="18" charset="0"/>
              <a:cs typeface="Times New Roman" pitchFamily="18" charset="0"/>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rrowheads="1"/>
          </p:cNvPicPr>
          <p:nvPr/>
        </p:nvPicPr>
        <p:blipFill>
          <a:blip r:embed="rId2" cstate="print"/>
          <a:srcRect/>
          <a:stretch>
            <a:fillRect/>
          </a:stretch>
        </p:blipFill>
        <p:spPr bwMode="auto">
          <a:xfrm>
            <a:off x="1797050" y="2352684"/>
            <a:ext cx="8559800" cy="2219325"/>
          </a:xfrm>
          <a:prstGeom prst="rect">
            <a:avLst/>
          </a:prstGeom>
          <a:noFill/>
          <a:ln w="12700">
            <a:noFill/>
            <a:miter lim="800000"/>
            <a:headEnd/>
            <a:tailEnd/>
          </a:ln>
        </p:spPr>
      </p:pic>
      <p:sp>
        <p:nvSpPr>
          <p:cNvPr id="6"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Data Link Layer Protocols </a:t>
            </a:r>
            <a:endParaRPr lang="en-US" sz="2400" dirty="0">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A95846B4-72B4-41D7-89F4-87FFAC8E22BC}"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9" name="Footer Placeholder 8"/>
          <p:cNvSpPr>
            <a:spLocks noGrp="1"/>
          </p:cNvSpPr>
          <p:nvPr>
            <p:ph type="ftr" sz="quarter" idx="11"/>
          </p:nvPr>
        </p:nvSpPr>
        <p:spPr>
          <a:xfrm>
            <a:off x="4238612" y="6356350"/>
            <a:ext cx="3305188"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62</a:t>
            </a:fld>
            <a:endParaRPr lang="en-US">
              <a:latin typeface="Times New Roman" pitchFamily="18" charset="0"/>
              <a:cs typeface="Times New Roman" pitchFamily="18" charset="0"/>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rrowheads="1"/>
          </p:cNvPicPr>
          <p:nvPr/>
        </p:nvPicPr>
        <p:blipFill>
          <a:blip r:embed="rId2" cstate="print"/>
          <a:srcRect/>
          <a:stretch>
            <a:fillRect/>
          </a:stretch>
        </p:blipFill>
        <p:spPr bwMode="auto">
          <a:xfrm>
            <a:off x="1778000" y="2033589"/>
            <a:ext cx="8585200" cy="2740025"/>
          </a:xfrm>
          <a:prstGeom prst="rect">
            <a:avLst/>
          </a:prstGeom>
          <a:noFill/>
          <a:ln w="12700">
            <a:noFill/>
            <a:miter lim="800000"/>
            <a:headEnd/>
            <a:tailEnd/>
          </a:ln>
        </p:spPr>
      </p:pic>
      <p:sp>
        <p:nvSpPr>
          <p:cNvPr id="3078" name="Rectangle 6"/>
          <p:cNvSpPr>
            <a:spLocks noChangeArrowheads="1"/>
          </p:cNvSpPr>
          <p:nvPr/>
        </p:nvSpPr>
        <p:spPr bwMode="auto">
          <a:xfrm>
            <a:off x="4452927" y="1000108"/>
            <a:ext cx="3013647"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HDLC Configuration</a:t>
            </a:r>
          </a:p>
        </p:txBody>
      </p:sp>
      <p:sp>
        <p:nvSpPr>
          <p:cNvPr id="7"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latin typeface="Times New Roman" pitchFamily="18" charset="0"/>
                <a:cs typeface="Times New Roman" pitchFamily="18" charset="0"/>
              </a:rPr>
              <a:t>		Data Link Layer Protocols </a:t>
            </a:r>
          </a:p>
        </p:txBody>
      </p:sp>
      <p:sp>
        <p:nvSpPr>
          <p:cNvPr id="6" name="Date Placeholder 5"/>
          <p:cNvSpPr>
            <a:spLocks noGrp="1"/>
          </p:cNvSpPr>
          <p:nvPr>
            <p:ph type="dt" sz="half" idx="10"/>
          </p:nvPr>
        </p:nvSpPr>
        <p:spPr/>
        <p:txBody>
          <a:bodyPr/>
          <a:lstStyle/>
          <a:p>
            <a:fld id="{2FDCA224-04A8-48A3-8CD9-529C0A5A70F5}"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0" name="Footer Placeholder 9"/>
          <p:cNvSpPr>
            <a:spLocks noGrp="1"/>
          </p:cNvSpPr>
          <p:nvPr>
            <p:ph type="ftr" sz="quarter" idx="11"/>
          </p:nvPr>
        </p:nvSpPr>
        <p:spPr>
          <a:xfrm>
            <a:off x="4648200" y="6356351"/>
            <a:ext cx="3305188" cy="28736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63</a:t>
            </a:fld>
            <a:endParaRPr lang="en-US">
              <a:latin typeface="Times New Roman" pitchFamily="18" charset="0"/>
              <a:cs typeface="Times New Roman" pitchFamily="18" charset="0"/>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rrowheads="1"/>
          </p:cNvPicPr>
          <p:nvPr/>
        </p:nvPicPr>
        <p:blipFill>
          <a:blip r:embed="rId2" cstate="print"/>
          <a:srcRect/>
          <a:stretch>
            <a:fillRect/>
          </a:stretch>
        </p:blipFill>
        <p:spPr bwMode="auto">
          <a:xfrm>
            <a:off x="1984375" y="1714488"/>
            <a:ext cx="8185150" cy="3975112"/>
          </a:xfrm>
          <a:prstGeom prst="rect">
            <a:avLst/>
          </a:prstGeom>
          <a:noFill/>
          <a:ln w="12700">
            <a:noFill/>
            <a:miter lim="800000"/>
            <a:headEnd/>
            <a:tailEnd/>
          </a:ln>
        </p:spPr>
      </p:pic>
      <p:sp>
        <p:nvSpPr>
          <p:cNvPr id="4102" name="Rectangle 6"/>
          <p:cNvSpPr>
            <a:spLocks noChangeArrowheads="1"/>
          </p:cNvSpPr>
          <p:nvPr/>
        </p:nvSpPr>
        <p:spPr bwMode="auto">
          <a:xfrm>
            <a:off x="4381489" y="1000108"/>
            <a:ext cx="3013647"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HDLC Configuration</a:t>
            </a:r>
          </a:p>
        </p:txBody>
      </p:sp>
      <p:sp>
        <p:nvSpPr>
          <p:cNvPr id="7"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latin typeface="Times New Roman" pitchFamily="18" charset="0"/>
                <a:cs typeface="Times New Roman" pitchFamily="18" charset="0"/>
              </a:rPr>
              <a:t>		Data Link Layer Protocols </a:t>
            </a:r>
          </a:p>
        </p:txBody>
      </p:sp>
      <p:sp>
        <p:nvSpPr>
          <p:cNvPr id="6" name="Date Placeholder 5"/>
          <p:cNvSpPr>
            <a:spLocks noGrp="1"/>
          </p:cNvSpPr>
          <p:nvPr>
            <p:ph type="dt" sz="half" idx="10"/>
          </p:nvPr>
        </p:nvSpPr>
        <p:spPr/>
        <p:txBody>
          <a:bodyPr/>
          <a:lstStyle/>
          <a:p>
            <a:fld id="{64C37965-9A9F-4835-9F98-B1FFCB50CCCC}"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0" name="Footer Placeholder 9"/>
          <p:cNvSpPr>
            <a:spLocks noGrp="1"/>
          </p:cNvSpPr>
          <p:nvPr>
            <p:ph type="ftr" sz="quarter" idx="11"/>
          </p:nvPr>
        </p:nvSpPr>
        <p:spPr>
          <a:xfrm>
            <a:off x="4648200" y="6356351"/>
            <a:ext cx="3519502" cy="215922"/>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64</a:t>
            </a:fld>
            <a:endParaRPr lang="en-US">
              <a:latin typeface="Times New Roman" pitchFamily="18" charset="0"/>
              <a:cs typeface="Times New Roman" pitchFamily="18" charset="0"/>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rrowheads="1"/>
          </p:cNvPicPr>
          <p:nvPr/>
        </p:nvPicPr>
        <p:blipFill>
          <a:blip r:embed="rId2" cstate="print"/>
          <a:srcRect/>
          <a:stretch>
            <a:fillRect/>
          </a:stretch>
        </p:blipFill>
        <p:spPr bwMode="auto">
          <a:xfrm>
            <a:off x="1727201" y="1906589"/>
            <a:ext cx="8697913" cy="3019425"/>
          </a:xfrm>
          <a:prstGeom prst="rect">
            <a:avLst/>
          </a:prstGeom>
          <a:noFill/>
          <a:ln w="12700">
            <a:noFill/>
            <a:miter lim="800000"/>
            <a:headEnd/>
            <a:tailEnd/>
          </a:ln>
        </p:spPr>
      </p:pic>
      <p:sp>
        <p:nvSpPr>
          <p:cNvPr id="5126" name="Rectangle 6"/>
          <p:cNvSpPr>
            <a:spLocks noChangeArrowheads="1"/>
          </p:cNvSpPr>
          <p:nvPr/>
        </p:nvSpPr>
        <p:spPr bwMode="auto">
          <a:xfrm>
            <a:off x="4524365" y="1071546"/>
            <a:ext cx="3013647"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HDLC Configuration</a:t>
            </a:r>
          </a:p>
        </p:txBody>
      </p:sp>
      <p:sp>
        <p:nvSpPr>
          <p:cNvPr id="7"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latin typeface="Times New Roman" pitchFamily="18" charset="0"/>
                <a:cs typeface="Times New Roman" pitchFamily="18" charset="0"/>
              </a:rPr>
              <a:t>		Data Link Layer Protocols </a:t>
            </a:r>
          </a:p>
        </p:txBody>
      </p:sp>
      <p:sp>
        <p:nvSpPr>
          <p:cNvPr id="6" name="Date Placeholder 5"/>
          <p:cNvSpPr>
            <a:spLocks noGrp="1"/>
          </p:cNvSpPr>
          <p:nvPr>
            <p:ph type="dt" sz="half" idx="10"/>
          </p:nvPr>
        </p:nvSpPr>
        <p:spPr/>
        <p:txBody>
          <a:bodyPr/>
          <a:lstStyle/>
          <a:p>
            <a:fld id="{B44E7227-BC7D-42D8-B5A9-C788DE7401D6}"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0" name="Footer Placeholder 9"/>
          <p:cNvSpPr>
            <a:spLocks noGrp="1"/>
          </p:cNvSpPr>
          <p:nvPr>
            <p:ph type="ftr" sz="quarter" idx="11"/>
          </p:nvPr>
        </p:nvSpPr>
        <p:spPr>
          <a:xfrm>
            <a:off x="4648200" y="6356350"/>
            <a:ext cx="3233750"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65</a:t>
            </a:fld>
            <a:endParaRPr lang="en-US">
              <a:latin typeface="Times New Roman" pitchFamily="18" charset="0"/>
              <a:cs typeface="Times New Roman" pitchFamily="18" charset="0"/>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a:blip r:embed="rId3" cstate="print"/>
          <a:srcRect/>
          <a:stretch>
            <a:fillRect/>
          </a:stretch>
        </p:blipFill>
        <p:spPr bwMode="auto">
          <a:xfrm>
            <a:off x="1635126" y="2433639"/>
            <a:ext cx="8856663" cy="1912937"/>
          </a:xfrm>
          <a:prstGeom prst="rect">
            <a:avLst/>
          </a:prstGeom>
          <a:noFill/>
          <a:ln w="12700">
            <a:noFill/>
            <a:miter lim="800000"/>
            <a:headEnd/>
            <a:tailEnd/>
          </a:ln>
        </p:spPr>
      </p:pic>
      <p:sp>
        <p:nvSpPr>
          <p:cNvPr id="6150" name="Rectangle 6"/>
          <p:cNvSpPr>
            <a:spLocks noChangeArrowheads="1"/>
          </p:cNvSpPr>
          <p:nvPr/>
        </p:nvSpPr>
        <p:spPr bwMode="auto">
          <a:xfrm>
            <a:off x="4667240" y="1214422"/>
            <a:ext cx="2021388"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HDLC Modes</a:t>
            </a:r>
          </a:p>
        </p:txBody>
      </p:sp>
      <p:sp>
        <p:nvSpPr>
          <p:cNvPr id="7"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latin typeface="Times New Roman" pitchFamily="18" charset="0"/>
                <a:cs typeface="Times New Roman" pitchFamily="18" charset="0"/>
              </a:rPr>
              <a:t>		Data Link Layer Protocols </a:t>
            </a:r>
          </a:p>
        </p:txBody>
      </p:sp>
      <p:sp>
        <p:nvSpPr>
          <p:cNvPr id="6" name="Date Placeholder 5"/>
          <p:cNvSpPr>
            <a:spLocks noGrp="1"/>
          </p:cNvSpPr>
          <p:nvPr>
            <p:ph type="dt" sz="half" idx="10"/>
          </p:nvPr>
        </p:nvSpPr>
        <p:spPr/>
        <p:txBody>
          <a:bodyPr/>
          <a:lstStyle/>
          <a:p>
            <a:fld id="{BFF8291B-BB58-4677-8A54-EFE50757D9AE}"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0" name="Footer Placeholder 9"/>
          <p:cNvSpPr>
            <a:spLocks noGrp="1"/>
          </p:cNvSpPr>
          <p:nvPr>
            <p:ph type="ftr" sz="quarter" idx="11"/>
          </p:nvPr>
        </p:nvSpPr>
        <p:spPr>
          <a:xfrm>
            <a:off x="4648200" y="6427788"/>
            <a:ext cx="3376626" cy="28736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66</a:t>
            </a:fld>
            <a:endParaRPr lang="en-US">
              <a:latin typeface="Times New Roman" pitchFamily="18" charset="0"/>
              <a:cs typeface="Times New Roman" pitchFamily="18" charset="0"/>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rrowheads="1"/>
          </p:cNvPicPr>
          <p:nvPr/>
        </p:nvPicPr>
        <p:blipFill>
          <a:blip r:embed="rId2" cstate="print"/>
          <a:srcRect/>
          <a:stretch>
            <a:fillRect/>
          </a:stretch>
        </p:blipFill>
        <p:spPr bwMode="auto">
          <a:xfrm>
            <a:off x="1703389" y="1744676"/>
            <a:ext cx="8747125" cy="3541712"/>
          </a:xfrm>
          <a:prstGeom prst="rect">
            <a:avLst/>
          </a:prstGeom>
          <a:noFill/>
          <a:ln w="12700">
            <a:noFill/>
            <a:miter lim="800000"/>
            <a:headEnd/>
            <a:tailEnd/>
          </a:ln>
        </p:spPr>
      </p:pic>
      <p:sp>
        <p:nvSpPr>
          <p:cNvPr id="7174" name="Rectangle 6"/>
          <p:cNvSpPr>
            <a:spLocks noChangeArrowheads="1"/>
          </p:cNvSpPr>
          <p:nvPr/>
        </p:nvSpPr>
        <p:spPr bwMode="auto">
          <a:xfrm>
            <a:off x="4452926" y="785794"/>
            <a:ext cx="2855398"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HDLC Frame Types</a:t>
            </a:r>
          </a:p>
        </p:txBody>
      </p:sp>
      <p:sp>
        <p:nvSpPr>
          <p:cNvPr id="5"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Data Link Layer Protocols </a:t>
            </a:r>
            <a:endParaRPr lang="en-US" sz="2400" dirty="0">
              <a:latin typeface="Times New Roman" pitchFamily="18" charset="0"/>
              <a:cs typeface="Times New Roman" pitchFamily="18" charset="0"/>
            </a:endParaRPr>
          </a:p>
        </p:txBody>
      </p:sp>
      <p:sp>
        <p:nvSpPr>
          <p:cNvPr id="7" name="Date Placeholder 6"/>
          <p:cNvSpPr>
            <a:spLocks noGrp="1"/>
          </p:cNvSpPr>
          <p:nvPr>
            <p:ph type="dt" sz="half" idx="10"/>
          </p:nvPr>
        </p:nvSpPr>
        <p:spPr/>
        <p:txBody>
          <a:bodyPr/>
          <a:lstStyle/>
          <a:p>
            <a:fld id="{E0DADCF6-2A74-404E-B220-86E6E2CF74A0}"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9" name="Footer Placeholder 8"/>
          <p:cNvSpPr>
            <a:spLocks noGrp="1"/>
          </p:cNvSpPr>
          <p:nvPr>
            <p:ph type="ftr" sz="quarter" idx="11"/>
          </p:nvPr>
        </p:nvSpPr>
        <p:spPr>
          <a:xfrm>
            <a:off x="4648200" y="6356350"/>
            <a:ext cx="3448064"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67</a:t>
            </a:fld>
            <a:endParaRPr lang="en-US">
              <a:latin typeface="Times New Roman" pitchFamily="18" charset="0"/>
              <a:cs typeface="Times New Roman" pitchFamily="18" charset="0"/>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rrowheads="1"/>
          </p:cNvPicPr>
          <p:nvPr/>
        </p:nvPicPr>
        <p:blipFill>
          <a:blip r:embed="rId2" cstate="print"/>
          <a:srcRect/>
          <a:stretch>
            <a:fillRect/>
          </a:stretch>
        </p:blipFill>
        <p:spPr bwMode="auto">
          <a:xfrm>
            <a:off x="2187575" y="2225675"/>
            <a:ext cx="7778750" cy="2368550"/>
          </a:xfrm>
          <a:prstGeom prst="rect">
            <a:avLst/>
          </a:prstGeom>
          <a:noFill/>
          <a:ln w="12700">
            <a:noFill/>
            <a:miter lim="800000"/>
            <a:headEnd/>
            <a:tailEnd/>
          </a:ln>
        </p:spPr>
      </p:pic>
      <p:sp>
        <p:nvSpPr>
          <p:cNvPr id="8198" name="Rectangle 6"/>
          <p:cNvSpPr>
            <a:spLocks noChangeArrowheads="1"/>
          </p:cNvSpPr>
          <p:nvPr/>
        </p:nvSpPr>
        <p:spPr bwMode="auto">
          <a:xfrm>
            <a:off x="4524364" y="785794"/>
            <a:ext cx="2855398"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HDLC Frame Types</a:t>
            </a:r>
          </a:p>
        </p:txBody>
      </p:sp>
      <p:sp>
        <p:nvSpPr>
          <p:cNvPr id="5"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Data Link Layer Protocols </a:t>
            </a:r>
            <a:endParaRPr lang="en-US" sz="2400" dirty="0">
              <a:latin typeface="Times New Roman" pitchFamily="18" charset="0"/>
              <a:cs typeface="Times New Roman" pitchFamily="18" charset="0"/>
            </a:endParaRPr>
          </a:p>
        </p:txBody>
      </p:sp>
      <p:sp>
        <p:nvSpPr>
          <p:cNvPr id="7" name="Date Placeholder 6"/>
          <p:cNvSpPr>
            <a:spLocks noGrp="1"/>
          </p:cNvSpPr>
          <p:nvPr>
            <p:ph type="dt" sz="half" idx="10"/>
          </p:nvPr>
        </p:nvSpPr>
        <p:spPr/>
        <p:txBody>
          <a:bodyPr/>
          <a:lstStyle/>
          <a:p>
            <a:fld id="{37A1F778-5C4E-455B-8BEA-A6FCC38F8099}"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9" name="Footer Placeholder 8"/>
          <p:cNvSpPr>
            <a:spLocks noGrp="1"/>
          </p:cNvSpPr>
          <p:nvPr>
            <p:ph type="ftr" sz="quarter" idx="11"/>
          </p:nvPr>
        </p:nvSpPr>
        <p:spPr>
          <a:xfrm>
            <a:off x="4648200" y="6427812"/>
            <a:ext cx="3805254"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68</a:t>
            </a:fld>
            <a:endParaRPr lang="en-US">
              <a:latin typeface="Times New Roman" pitchFamily="18" charset="0"/>
              <a:cs typeface="Times New Roman" pitchFamily="18" charset="0"/>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rrowheads="1"/>
          </p:cNvPicPr>
          <p:nvPr/>
        </p:nvPicPr>
        <p:blipFill>
          <a:blip r:embed="rId3" cstate="print"/>
          <a:srcRect/>
          <a:stretch>
            <a:fillRect/>
          </a:stretch>
        </p:blipFill>
        <p:spPr bwMode="auto">
          <a:xfrm>
            <a:off x="1703389" y="1690777"/>
            <a:ext cx="8747125" cy="3454400"/>
          </a:xfrm>
          <a:prstGeom prst="rect">
            <a:avLst/>
          </a:prstGeom>
          <a:noFill/>
          <a:ln w="12700">
            <a:noFill/>
            <a:miter lim="800000"/>
            <a:headEnd/>
            <a:tailEnd/>
          </a:ln>
        </p:spPr>
      </p:pic>
      <p:sp>
        <p:nvSpPr>
          <p:cNvPr id="9222" name="Rectangle 6"/>
          <p:cNvSpPr>
            <a:spLocks noChangeArrowheads="1"/>
          </p:cNvSpPr>
          <p:nvPr/>
        </p:nvSpPr>
        <p:spPr bwMode="auto">
          <a:xfrm>
            <a:off x="5310182" y="857232"/>
            <a:ext cx="2855398"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HDLC Frame Types</a:t>
            </a:r>
          </a:p>
        </p:txBody>
      </p:sp>
      <p:sp>
        <p:nvSpPr>
          <p:cNvPr id="5"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Data Link Layer Protocols </a:t>
            </a:r>
            <a:endParaRPr lang="en-US" sz="2400" dirty="0">
              <a:latin typeface="Times New Roman" pitchFamily="18" charset="0"/>
              <a:cs typeface="Times New Roman" pitchFamily="18" charset="0"/>
            </a:endParaRPr>
          </a:p>
        </p:txBody>
      </p:sp>
      <p:sp>
        <p:nvSpPr>
          <p:cNvPr id="7" name="Date Placeholder 6"/>
          <p:cNvSpPr>
            <a:spLocks noGrp="1"/>
          </p:cNvSpPr>
          <p:nvPr>
            <p:ph type="dt" sz="half" idx="10"/>
          </p:nvPr>
        </p:nvSpPr>
        <p:spPr/>
        <p:txBody>
          <a:bodyPr/>
          <a:lstStyle/>
          <a:p>
            <a:fld id="{7949CEB9-468A-4D45-ABF4-523D0466B91F}"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9" name="Footer Placeholder 8"/>
          <p:cNvSpPr>
            <a:spLocks noGrp="1"/>
          </p:cNvSpPr>
          <p:nvPr>
            <p:ph type="ftr" sz="quarter" idx="11"/>
          </p:nvPr>
        </p:nvSpPr>
        <p:spPr>
          <a:xfrm>
            <a:off x="4648200" y="6429396"/>
            <a:ext cx="3376626" cy="35719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a:xfrm>
            <a:off x="8077200" y="6370728"/>
            <a:ext cx="2133600" cy="365125"/>
          </a:xfrm>
        </p:spPr>
        <p:txBody>
          <a:bodyPr/>
          <a:lstStyle/>
          <a:p>
            <a:fld id="{B6F15528-21DE-4FAA-801E-634DDDAF4B2B}" type="slidenum">
              <a:rPr lang="en-US" smtClean="0">
                <a:latin typeface="Times New Roman" pitchFamily="18" charset="0"/>
                <a:cs typeface="Times New Roman" pitchFamily="18" charset="0"/>
              </a:rPr>
              <a:pPr/>
              <a:t>69</a:t>
            </a:fld>
            <a:endParaRPr lang="en-US">
              <a:latin typeface="Times New Roman" pitchFamily="18" charset="0"/>
              <a:cs typeface="Times New Roman" pitchFamily="18"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099870CC-4663-4CD4-9F28-92EEE14A9EBB}" type="datetime1">
              <a:rPr lang="en-US" smtClean="0"/>
              <a:t>9/24/2024</a:t>
            </a:fld>
            <a:endParaRPr lang="en-US"/>
          </a:p>
        </p:txBody>
      </p:sp>
      <p:sp>
        <p:nvSpPr>
          <p:cNvPr id="6" name="Slide Number Placeholder 5"/>
          <p:cNvSpPr>
            <a:spLocks noGrp="1"/>
          </p:cNvSpPr>
          <p:nvPr>
            <p:ph type="sldNum" sz="quarter" idx="12"/>
          </p:nvPr>
        </p:nvSpPr>
        <p:spPr/>
        <p:txBody>
          <a:bodyPr/>
          <a:lstStyle/>
          <a:p>
            <a:pPr>
              <a:defRPr/>
            </a:pPr>
            <a:fld id="{3E119149-A6B4-41DA-A3D4-6A100DDDFC95}" type="slidenum">
              <a:rPr lang="en-US"/>
              <a:pPr>
                <a:defRPr/>
              </a:pPr>
              <a:t>7</a:t>
            </a:fld>
            <a:endParaRPr lang="en-US"/>
          </a:p>
        </p:txBody>
      </p:sp>
      <p:sp>
        <p:nvSpPr>
          <p:cNvPr id="7"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PO’s</a:t>
            </a:r>
          </a:p>
        </p:txBody>
      </p:sp>
      <p:sp>
        <p:nvSpPr>
          <p:cNvPr id="8" name="Footer Placeholder 12"/>
          <p:cNvSpPr>
            <a:spLocks noGrp="1"/>
          </p:cNvSpPr>
          <p:nvPr>
            <p:ph type="ftr" sz="quarter" idx="11"/>
          </p:nvPr>
        </p:nvSpPr>
        <p:spPr>
          <a:xfrm>
            <a:off x="3810000" y="6248401"/>
            <a:ext cx="5029200" cy="365125"/>
          </a:xfrm>
        </p:spPr>
        <p:txBody>
          <a:bodyPr/>
          <a:lstStyle/>
          <a:p>
            <a:pPr>
              <a:defRPr/>
            </a:pPr>
            <a:r>
              <a:rPr lang="en-US" dirty="0"/>
              <a:t>Ms. Ibtesaam Rais          ACSE502                  CN                UNIT 2</a:t>
            </a:r>
          </a:p>
        </p:txBody>
      </p:sp>
      <p:sp>
        <p:nvSpPr>
          <p:cNvPr id="40966" name="Content Placeholder 2"/>
          <p:cNvSpPr>
            <a:spLocks noGrp="1"/>
          </p:cNvSpPr>
          <p:nvPr>
            <p:ph idx="1"/>
          </p:nvPr>
        </p:nvSpPr>
        <p:spPr>
          <a:xfrm>
            <a:off x="1828800" y="914400"/>
            <a:ext cx="8610600" cy="5257800"/>
          </a:xfrm>
        </p:spPr>
        <p:txBody>
          <a:bodyPr>
            <a:normAutofit lnSpcReduction="10000"/>
          </a:bodyPr>
          <a:lstStyle/>
          <a:p>
            <a:pPr eaLnBrk="1" hangingPunct="1">
              <a:buFont typeface="Arial" charset="0"/>
              <a:buNone/>
            </a:pPr>
            <a:r>
              <a:rPr lang="en-US" sz="2400"/>
              <a:t>1.Engineering knowledge</a:t>
            </a:r>
          </a:p>
          <a:p>
            <a:pPr eaLnBrk="1" hangingPunct="1">
              <a:buFont typeface="Arial" charset="0"/>
              <a:buNone/>
            </a:pPr>
            <a:r>
              <a:rPr lang="en-US" altLang="en-US" sz="2400"/>
              <a:t>2.</a:t>
            </a:r>
            <a:r>
              <a:rPr lang="en-US" sz="2400"/>
              <a:t> Problem analysis</a:t>
            </a:r>
          </a:p>
          <a:p>
            <a:pPr eaLnBrk="1" hangingPunct="1">
              <a:buFont typeface="Arial" charset="0"/>
              <a:buNone/>
            </a:pPr>
            <a:r>
              <a:rPr lang="en-US" altLang="en-US" sz="2400"/>
              <a:t>3.</a:t>
            </a:r>
            <a:r>
              <a:rPr lang="en-US" sz="2400"/>
              <a:t> Design/development of solutions</a:t>
            </a:r>
          </a:p>
          <a:p>
            <a:pPr eaLnBrk="1" hangingPunct="1">
              <a:buFont typeface="Arial" charset="0"/>
              <a:buNone/>
            </a:pPr>
            <a:r>
              <a:rPr lang="en-US" altLang="en-US" sz="2400"/>
              <a:t>4.</a:t>
            </a:r>
            <a:r>
              <a:rPr lang="en-US" sz="2400"/>
              <a:t> Conduct investigations of complex problems</a:t>
            </a:r>
          </a:p>
          <a:p>
            <a:pPr eaLnBrk="1" hangingPunct="1">
              <a:buFont typeface="Arial" charset="0"/>
              <a:buNone/>
            </a:pPr>
            <a:r>
              <a:rPr lang="en-US" altLang="en-US" sz="2400"/>
              <a:t>5.</a:t>
            </a:r>
            <a:r>
              <a:rPr lang="en-US" sz="2400"/>
              <a:t> Modern tool usage</a:t>
            </a:r>
          </a:p>
          <a:p>
            <a:pPr eaLnBrk="1" hangingPunct="1">
              <a:buFont typeface="Arial" charset="0"/>
              <a:buNone/>
            </a:pPr>
            <a:r>
              <a:rPr lang="en-US" altLang="en-US" sz="2400"/>
              <a:t>6.</a:t>
            </a:r>
            <a:r>
              <a:rPr lang="en-US" sz="2400"/>
              <a:t> The engineer and society</a:t>
            </a:r>
          </a:p>
          <a:p>
            <a:pPr eaLnBrk="1" hangingPunct="1">
              <a:buFont typeface="Arial" charset="0"/>
              <a:buNone/>
            </a:pPr>
            <a:r>
              <a:rPr lang="en-US" altLang="en-US" sz="2400"/>
              <a:t>7.</a:t>
            </a:r>
            <a:r>
              <a:rPr lang="en-US" sz="2400"/>
              <a:t> Environment and sustainability</a:t>
            </a:r>
          </a:p>
          <a:p>
            <a:pPr eaLnBrk="1" hangingPunct="1">
              <a:buFont typeface="Arial" charset="0"/>
              <a:buNone/>
            </a:pPr>
            <a:r>
              <a:rPr lang="en-US" altLang="en-US" sz="2400"/>
              <a:t>8.</a:t>
            </a:r>
            <a:r>
              <a:rPr lang="en-US" sz="2400"/>
              <a:t> Ethics</a:t>
            </a:r>
          </a:p>
          <a:p>
            <a:pPr eaLnBrk="1" hangingPunct="1">
              <a:buFont typeface="Arial" charset="0"/>
              <a:buNone/>
            </a:pPr>
            <a:r>
              <a:rPr lang="en-US" altLang="en-US" sz="2400"/>
              <a:t>9.</a:t>
            </a:r>
            <a:r>
              <a:rPr lang="en-US" sz="2400"/>
              <a:t> Individual and team work</a:t>
            </a:r>
          </a:p>
          <a:p>
            <a:pPr eaLnBrk="1" hangingPunct="1">
              <a:buFont typeface="Arial" charset="0"/>
              <a:buNone/>
            </a:pPr>
            <a:r>
              <a:rPr lang="en-US" altLang="en-US" sz="2400"/>
              <a:t>10.</a:t>
            </a:r>
            <a:r>
              <a:rPr lang="en-US" sz="2400"/>
              <a:t> Communication</a:t>
            </a:r>
          </a:p>
          <a:p>
            <a:pPr eaLnBrk="1" hangingPunct="1">
              <a:buFont typeface="Arial" charset="0"/>
              <a:buNone/>
            </a:pPr>
            <a:r>
              <a:rPr lang="en-US" altLang="en-US" sz="2400"/>
              <a:t>11.</a:t>
            </a:r>
            <a:r>
              <a:rPr lang="en-US" sz="2400"/>
              <a:t> Project management and finance</a:t>
            </a:r>
          </a:p>
          <a:p>
            <a:pPr eaLnBrk="1" hangingPunct="1">
              <a:buFont typeface="Arial" charset="0"/>
              <a:buNone/>
            </a:pPr>
            <a:r>
              <a:rPr lang="en-US" altLang="en-US" sz="2400"/>
              <a:t>12.</a:t>
            </a:r>
            <a:r>
              <a:rPr lang="en-US" sz="2400"/>
              <a:t> Life-long learning</a:t>
            </a:r>
            <a:endParaRPr lang="en-US" altLang="en-US"/>
          </a:p>
          <a:p>
            <a:pPr eaLnBrk="1" hangingPunct="1"/>
            <a:endParaRPr lang="en-US" altLang="en-US"/>
          </a:p>
          <a:p>
            <a:pPr eaLnBrk="1" hangingPunct="1">
              <a:buFont typeface="Arial" charset="0"/>
              <a:buNone/>
            </a:pPr>
            <a:endParaRPr lang="en-US" altLang="en-US"/>
          </a:p>
          <a:p>
            <a:pPr eaLnBrk="1" hangingPunct="1">
              <a:buFont typeface="Arial" charset="0"/>
              <a:buNone/>
            </a:pPr>
            <a:endParaRPr lang="en-US"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rrowheads="1"/>
          </p:cNvPicPr>
          <p:nvPr/>
        </p:nvPicPr>
        <p:blipFill>
          <a:blip r:embed="rId2" cstate="print"/>
          <a:srcRect/>
          <a:stretch>
            <a:fillRect/>
          </a:stretch>
        </p:blipFill>
        <p:spPr bwMode="auto">
          <a:xfrm>
            <a:off x="1697038" y="1651012"/>
            <a:ext cx="8761412" cy="3563938"/>
          </a:xfrm>
          <a:prstGeom prst="rect">
            <a:avLst/>
          </a:prstGeom>
          <a:noFill/>
          <a:ln w="12700">
            <a:noFill/>
            <a:miter lim="800000"/>
            <a:headEnd/>
            <a:tailEnd/>
          </a:ln>
        </p:spPr>
      </p:pic>
      <p:sp>
        <p:nvSpPr>
          <p:cNvPr id="10246" name="Rectangle 6"/>
          <p:cNvSpPr>
            <a:spLocks noChangeArrowheads="1"/>
          </p:cNvSpPr>
          <p:nvPr/>
        </p:nvSpPr>
        <p:spPr bwMode="auto">
          <a:xfrm>
            <a:off x="5310182" y="928670"/>
            <a:ext cx="2471832"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HDLC Flag Field</a:t>
            </a:r>
          </a:p>
        </p:txBody>
      </p:sp>
      <p:sp>
        <p:nvSpPr>
          <p:cNvPr id="5"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Data Link Layer Protocols </a:t>
            </a:r>
            <a:endParaRPr lang="en-US" sz="2400" dirty="0">
              <a:latin typeface="Times New Roman" pitchFamily="18" charset="0"/>
              <a:cs typeface="Times New Roman" pitchFamily="18" charset="0"/>
            </a:endParaRPr>
          </a:p>
        </p:txBody>
      </p:sp>
      <p:sp>
        <p:nvSpPr>
          <p:cNvPr id="7" name="Date Placeholder 6"/>
          <p:cNvSpPr>
            <a:spLocks noGrp="1"/>
          </p:cNvSpPr>
          <p:nvPr>
            <p:ph type="dt" sz="half" idx="10"/>
          </p:nvPr>
        </p:nvSpPr>
        <p:spPr/>
        <p:txBody>
          <a:bodyPr/>
          <a:lstStyle/>
          <a:p>
            <a:fld id="{5569A217-B0BD-47AC-B52F-2C904DDFC261}"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9" name="Footer Placeholder 8"/>
          <p:cNvSpPr>
            <a:spLocks noGrp="1"/>
          </p:cNvSpPr>
          <p:nvPr>
            <p:ph type="ftr" sz="quarter" idx="11"/>
          </p:nvPr>
        </p:nvSpPr>
        <p:spPr>
          <a:xfrm>
            <a:off x="4648200" y="6356350"/>
            <a:ext cx="3376626"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70</a:t>
            </a:fld>
            <a:endParaRPr lang="en-US">
              <a:latin typeface="Times New Roman" pitchFamily="18" charset="0"/>
              <a:cs typeface="Times New Roman" pitchFamily="18"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rrowheads="1"/>
          </p:cNvPicPr>
          <p:nvPr/>
        </p:nvPicPr>
        <p:blipFill>
          <a:blip r:embed="rId2" cstate="print"/>
          <a:srcRect/>
          <a:stretch>
            <a:fillRect/>
          </a:stretch>
        </p:blipFill>
        <p:spPr bwMode="auto">
          <a:xfrm>
            <a:off x="2528889" y="1571612"/>
            <a:ext cx="7070725" cy="4714909"/>
          </a:xfrm>
          <a:prstGeom prst="rect">
            <a:avLst/>
          </a:prstGeom>
          <a:noFill/>
          <a:ln w="12700">
            <a:noFill/>
            <a:miter lim="800000"/>
            <a:headEnd/>
            <a:tailEnd/>
          </a:ln>
        </p:spPr>
      </p:pic>
      <p:sp>
        <p:nvSpPr>
          <p:cNvPr id="11270" name="Rectangle 6"/>
          <p:cNvSpPr>
            <a:spLocks noChangeArrowheads="1"/>
          </p:cNvSpPr>
          <p:nvPr/>
        </p:nvSpPr>
        <p:spPr bwMode="auto">
          <a:xfrm>
            <a:off x="7381884" y="928670"/>
            <a:ext cx="2072684"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Bit de-stuffing</a:t>
            </a:r>
          </a:p>
        </p:txBody>
      </p:sp>
      <p:sp>
        <p:nvSpPr>
          <p:cNvPr id="5"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Data Link Layer Protocols </a:t>
            </a:r>
            <a:endParaRPr lang="en-US" sz="2400" dirty="0">
              <a:latin typeface="Times New Roman" pitchFamily="18" charset="0"/>
              <a:cs typeface="Times New Roman" pitchFamily="18" charset="0"/>
            </a:endParaRPr>
          </a:p>
        </p:txBody>
      </p:sp>
      <p:sp>
        <p:nvSpPr>
          <p:cNvPr id="7" name="Date Placeholder 6"/>
          <p:cNvSpPr>
            <a:spLocks noGrp="1"/>
          </p:cNvSpPr>
          <p:nvPr>
            <p:ph type="dt" sz="half" idx="10"/>
          </p:nvPr>
        </p:nvSpPr>
        <p:spPr/>
        <p:txBody>
          <a:bodyPr/>
          <a:lstStyle/>
          <a:p>
            <a:fld id="{2BDA50E2-5DFB-4157-8627-6D333E9206A2}"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9" name="Footer Placeholder 8"/>
          <p:cNvSpPr>
            <a:spLocks noGrp="1"/>
          </p:cNvSpPr>
          <p:nvPr>
            <p:ph type="ftr" sz="quarter" idx="11"/>
          </p:nvPr>
        </p:nvSpPr>
        <p:spPr>
          <a:xfrm>
            <a:off x="4648200" y="6356350"/>
            <a:ext cx="3590940"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71</a:t>
            </a:fld>
            <a:endParaRPr lang="en-US">
              <a:latin typeface="Times New Roman" pitchFamily="18" charset="0"/>
              <a:cs typeface="Times New Roman" pitchFamily="18" charset="0"/>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AutoShape 2" descr="Image result for bit stuffing"/>
          <p:cNvSpPr>
            <a:spLocks noChangeAspect="1" noChangeArrowheads="1"/>
          </p:cNvSpPr>
          <p:nvPr/>
        </p:nvSpPr>
        <p:spPr bwMode="auto">
          <a:xfrm>
            <a:off x="1692275" y="-182563"/>
            <a:ext cx="304800" cy="304801"/>
          </a:xfrm>
          <a:prstGeom prst="rect">
            <a:avLst/>
          </a:prstGeom>
          <a:noFill/>
          <a:ln w="9525">
            <a:noFill/>
            <a:miter lim="800000"/>
            <a:headEnd/>
            <a:tailEnd/>
          </a:ln>
        </p:spPr>
        <p:txBody>
          <a:bodyPr/>
          <a:lstStyle/>
          <a:p>
            <a:endParaRPr lang="en-IN">
              <a:latin typeface="Times New Roman" pitchFamily="18" charset="0"/>
              <a:cs typeface="Times New Roman" pitchFamily="18" charset="0"/>
            </a:endParaRPr>
          </a:p>
        </p:txBody>
      </p:sp>
      <p:sp>
        <p:nvSpPr>
          <p:cNvPr id="12291" name="AutoShape 4" descr="Image result for bit stuffing"/>
          <p:cNvSpPr>
            <a:spLocks noChangeAspect="1" noChangeArrowheads="1"/>
          </p:cNvSpPr>
          <p:nvPr/>
        </p:nvSpPr>
        <p:spPr bwMode="auto">
          <a:xfrm>
            <a:off x="1692275" y="-182563"/>
            <a:ext cx="304800" cy="304801"/>
          </a:xfrm>
          <a:prstGeom prst="rect">
            <a:avLst/>
          </a:prstGeom>
          <a:noFill/>
          <a:ln w="9525">
            <a:noFill/>
            <a:miter lim="800000"/>
            <a:headEnd/>
            <a:tailEnd/>
          </a:ln>
        </p:spPr>
        <p:txBody>
          <a:bodyPr/>
          <a:lstStyle/>
          <a:p>
            <a:endParaRPr lang="en-IN">
              <a:latin typeface="Times New Roman" pitchFamily="18" charset="0"/>
              <a:cs typeface="Times New Roman" pitchFamily="18" charset="0"/>
            </a:endParaRPr>
          </a:p>
        </p:txBody>
      </p:sp>
      <p:sp>
        <p:nvSpPr>
          <p:cNvPr id="12292" name="AutoShape 6" descr="Image result for bit stuffing"/>
          <p:cNvSpPr>
            <a:spLocks noChangeAspect="1" noChangeArrowheads="1"/>
          </p:cNvSpPr>
          <p:nvPr/>
        </p:nvSpPr>
        <p:spPr bwMode="auto">
          <a:xfrm>
            <a:off x="1692275" y="-182563"/>
            <a:ext cx="304800" cy="304801"/>
          </a:xfrm>
          <a:prstGeom prst="rect">
            <a:avLst/>
          </a:prstGeom>
          <a:noFill/>
          <a:ln w="9525">
            <a:noFill/>
            <a:miter lim="800000"/>
            <a:headEnd/>
            <a:tailEnd/>
          </a:ln>
        </p:spPr>
        <p:txBody>
          <a:bodyPr/>
          <a:lstStyle/>
          <a:p>
            <a:endParaRPr lang="en-IN">
              <a:latin typeface="Times New Roman" pitchFamily="18" charset="0"/>
              <a:cs typeface="Times New Roman" pitchFamily="18" charset="0"/>
            </a:endParaRPr>
          </a:p>
        </p:txBody>
      </p:sp>
      <p:pic>
        <p:nvPicPr>
          <p:cNvPr id="12293" name="Picture 7"/>
          <p:cNvPicPr>
            <a:picLocks noChangeAspect="1" noChangeArrowheads="1"/>
          </p:cNvPicPr>
          <p:nvPr/>
        </p:nvPicPr>
        <p:blipFill>
          <a:blip r:embed="rId2" cstate="print"/>
          <a:srcRect/>
          <a:stretch>
            <a:fillRect/>
          </a:stretch>
        </p:blipFill>
        <p:spPr bwMode="auto">
          <a:xfrm>
            <a:off x="2524126" y="642938"/>
            <a:ext cx="7248525" cy="5429250"/>
          </a:xfrm>
          <a:prstGeom prst="rect">
            <a:avLst/>
          </a:prstGeom>
          <a:noFill/>
          <a:ln w="12700">
            <a:noFill/>
            <a:miter lim="800000"/>
            <a:headEnd/>
            <a:tailEnd/>
          </a:ln>
        </p:spPr>
      </p:pic>
      <p:sp>
        <p:nvSpPr>
          <p:cNvPr id="6"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Data Link Layer Protocols </a:t>
            </a:r>
            <a:endParaRPr lang="en-US" sz="2400" dirty="0">
              <a:latin typeface="Times New Roman" pitchFamily="18" charset="0"/>
              <a:cs typeface="Times New Roman" pitchFamily="18" charset="0"/>
            </a:endParaRPr>
          </a:p>
        </p:txBody>
      </p:sp>
      <p:sp>
        <p:nvSpPr>
          <p:cNvPr id="8" name="Date Placeholder 7"/>
          <p:cNvSpPr>
            <a:spLocks noGrp="1"/>
          </p:cNvSpPr>
          <p:nvPr>
            <p:ph type="dt" sz="half" idx="10"/>
          </p:nvPr>
        </p:nvSpPr>
        <p:spPr/>
        <p:txBody>
          <a:bodyPr/>
          <a:lstStyle/>
          <a:p>
            <a:fld id="{1D68EB13-936E-4462-B27B-BAFF7CA03FAD}"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0" name="Footer Placeholder 9"/>
          <p:cNvSpPr>
            <a:spLocks noGrp="1"/>
          </p:cNvSpPr>
          <p:nvPr>
            <p:ph type="ftr" sz="quarter" idx="11"/>
          </p:nvPr>
        </p:nvSpPr>
        <p:spPr>
          <a:xfrm>
            <a:off x="4648200" y="6356350"/>
            <a:ext cx="3305188"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72</a:t>
            </a:fld>
            <a:endParaRPr lang="en-US">
              <a:latin typeface="Times New Roman" pitchFamily="18" charset="0"/>
              <a:cs typeface="Times New Roman"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rrowheads="1"/>
          </p:cNvPicPr>
          <p:nvPr/>
        </p:nvPicPr>
        <p:blipFill>
          <a:blip r:embed="rId2" cstate="print"/>
          <a:srcRect/>
          <a:stretch>
            <a:fillRect/>
          </a:stretch>
        </p:blipFill>
        <p:spPr bwMode="auto">
          <a:xfrm>
            <a:off x="1906588" y="1419225"/>
            <a:ext cx="8494712" cy="4732338"/>
          </a:xfrm>
          <a:prstGeom prst="rect">
            <a:avLst/>
          </a:prstGeom>
          <a:noFill/>
          <a:ln w="12700">
            <a:noFill/>
            <a:miter lim="800000"/>
            <a:headEnd/>
            <a:tailEnd/>
          </a:ln>
        </p:spPr>
      </p:pic>
      <p:sp>
        <p:nvSpPr>
          <p:cNvPr id="13318" name="Rectangle 6"/>
          <p:cNvSpPr>
            <a:spLocks noChangeArrowheads="1"/>
          </p:cNvSpPr>
          <p:nvPr/>
        </p:nvSpPr>
        <p:spPr bwMode="auto">
          <a:xfrm>
            <a:off x="4238612" y="714356"/>
            <a:ext cx="4101958"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               HDLC Address Field</a:t>
            </a:r>
          </a:p>
        </p:txBody>
      </p:sp>
      <p:sp>
        <p:nvSpPr>
          <p:cNvPr id="5" name="Title 1"/>
          <p:cNvSpPr txBox="1">
            <a:spLocks/>
          </p:cNvSpPr>
          <p:nvPr/>
        </p:nvSpPr>
        <p:spPr>
          <a:xfrm>
            <a:off x="2895600" y="9999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Data Link Layer Protocols </a:t>
            </a:r>
            <a:endParaRPr lang="en-US" sz="2400" dirty="0">
              <a:latin typeface="Times New Roman" pitchFamily="18" charset="0"/>
              <a:cs typeface="Times New Roman" pitchFamily="18" charset="0"/>
            </a:endParaRPr>
          </a:p>
        </p:txBody>
      </p:sp>
      <p:sp>
        <p:nvSpPr>
          <p:cNvPr id="7" name="Date Placeholder 6"/>
          <p:cNvSpPr>
            <a:spLocks noGrp="1"/>
          </p:cNvSpPr>
          <p:nvPr>
            <p:ph type="dt" sz="half" idx="10"/>
          </p:nvPr>
        </p:nvSpPr>
        <p:spPr/>
        <p:txBody>
          <a:bodyPr/>
          <a:lstStyle/>
          <a:p>
            <a:fld id="{2E21CA62-37E2-4D83-9AEB-BC83A774C701}"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9" name="Footer Placeholder 8"/>
          <p:cNvSpPr>
            <a:spLocks noGrp="1"/>
          </p:cNvSpPr>
          <p:nvPr>
            <p:ph type="ftr" sz="quarter" idx="11"/>
          </p:nvPr>
        </p:nvSpPr>
        <p:spPr>
          <a:xfrm>
            <a:off x="4648200" y="6500835"/>
            <a:ext cx="3305188" cy="220641"/>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73</a:t>
            </a:fld>
            <a:endParaRPr lang="en-US">
              <a:latin typeface="Times New Roman" pitchFamily="18" charset="0"/>
              <a:cs typeface="Times New Roman" pitchFamily="18"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rrowheads="1"/>
          </p:cNvPicPr>
          <p:nvPr/>
        </p:nvPicPr>
        <p:blipFill>
          <a:blip r:embed="rId2" cstate="print"/>
          <a:srcRect/>
          <a:stretch>
            <a:fillRect/>
          </a:stretch>
        </p:blipFill>
        <p:spPr bwMode="auto">
          <a:xfrm>
            <a:off x="1741489" y="1546225"/>
            <a:ext cx="8823325" cy="4491038"/>
          </a:xfrm>
          <a:prstGeom prst="rect">
            <a:avLst/>
          </a:prstGeom>
          <a:noFill/>
          <a:ln w="12700">
            <a:noFill/>
            <a:miter lim="800000"/>
            <a:headEnd/>
            <a:tailEnd/>
          </a:ln>
        </p:spPr>
      </p:pic>
      <p:sp>
        <p:nvSpPr>
          <p:cNvPr id="14342" name="Rectangle 6"/>
          <p:cNvSpPr>
            <a:spLocks noChangeArrowheads="1"/>
          </p:cNvSpPr>
          <p:nvPr/>
        </p:nvSpPr>
        <p:spPr bwMode="auto">
          <a:xfrm>
            <a:off x="5024430" y="1000108"/>
            <a:ext cx="2911888"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HDLC Control Field</a:t>
            </a:r>
          </a:p>
        </p:txBody>
      </p:sp>
      <p:sp>
        <p:nvSpPr>
          <p:cNvPr id="5"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spcBef>
                <a:spcPct val="0"/>
              </a:spcBef>
              <a:defRPr/>
            </a:pPr>
            <a:r>
              <a:rPr lang="en-US" sz="3200" dirty="0">
                <a:solidFill>
                  <a:schemeClr val="hlink"/>
                </a:solidFill>
                <a:latin typeface="Times New Roman" pitchFamily="18" charset="0"/>
                <a:cs typeface="Times New Roman" pitchFamily="18" charset="0"/>
              </a:rPr>
              <a:t>		Data Link Layer Protocols </a:t>
            </a:r>
          </a:p>
        </p:txBody>
      </p:sp>
      <p:sp>
        <p:nvSpPr>
          <p:cNvPr id="7" name="Date Placeholder 6"/>
          <p:cNvSpPr>
            <a:spLocks noGrp="1"/>
          </p:cNvSpPr>
          <p:nvPr>
            <p:ph type="dt" sz="half" idx="10"/>
          </p:nvPr>
        </p:nvSpPr>
        <p:spPr/>
        <p:txBody>
          <a:bodyPr/>
          <a:lstStyle/>
          <a:p>
            <a:fld id="{ACA6D81C-CDD8-4E81-9A66-0EDDC01EE86E}" type="datetime1">
              <a:rPr lang="en-US" smtClean="0"/>
              <a:t>9/24/2024</a:t>
            </a:fld>
            <a:endParaRPr lang="en-US"/>
          </a:p>
        </p:txBody>
      </p:sp>
      <p:sp>
        <p:nvSpPr>
          <p:cNvPr id="9" name="Footer Placeholder 8"/>
          <p:cNvSpPr>
            <a:spLocks noGrp="1"/>
          </p:cNvSpPr>
          <p:nvPr>
            <p:ph type="ftr" sz="quarter" idx="11"/>
          </p:nvPr>
        </p:nvSpPr>
        <p:spPr/>
        <p:txBody>
          <a:bodyPr/>
          <a:lstStyle/>
          <a:p>
            <a:r>
              <a:rPr lang="en-IN" dirty="0"/>
              <a:t>Ms. Ibtesaam Rais          ACSE502                  CN                UNIT 2</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74</a:t>
            </a:fld>
            <a:endParaRPr lang="en-US"/>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rrowheads="1"/>
          </p:cNvPicPr>
          <p:nvPr/>
        </p:nvPicPr>
        <p:blipFill>
          <a:blip r:embed="rId2" cstate="print"/>
          <a:srcRect/>
          <a:stretch>
            <a:fillRect/>
          </a:stretch>
        </p:blipFill>
        <p:spPr bwMode="auto">
          <a:xfrm>
            <a:off x="1779589" y="2206626"/>
            <a:ext cx="8582025" cy="2379663"/>
          </a:xfrm>
          <a:prstGeom prst="rect">
            <a:avLst/>
          </a:prstGeom>
          <a:noFill/>
          <a:ln w="12700">
            <a:noFill/>
            <a:miter lim="800000"/>
            <a:headEnd/>
            <a:tailEnd/>
          </a:ln>
        </p:spPr>
      </p:pic>
      <p:sp>
        <p:nvSpPr>
          <p:cNvPr id="15366" name="Rectangle 6"/>
          <p:cNvSpPr>
            <a:spLocks noChangeArrowheads="1"/>
          </p:cNvSpPr>
          <p:nvPr/>
        </p:nvSpPr>
        <p:spPr bwMode="auto">
          <a:xfrm>
            <a:off x="5024430" y="1071546"/>
            <a:ext cx="1461940"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Poll/Final</a:t>
            </a:r>
          </a:p>
        </p:txBody>
      </p:sp>
      <p:sp>
        <p:nvSpPr>
          <p:cNvPr id="5"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Data Link Layer Protocols </a:t>
            </a:r>
            <a:endParaRPr lang="en-US" sz="2400" dirty="0">
              <a:latin typeface="Times New Roman" pitchFamily="18" charset="0"/>
              <a:cs typeface="Times New Roman" pitchFamily="18" charset="0"/>
            </a:endParaRPr>
          </a:p>
        </p:txBody>
      </p:sp>
      <p:sp>
        <p:nvSpPr>
          <p:cNvPr id="7" name="Date Placeholder 6"/>
          <p:cNvSpPr>
            <a:spLocks noGrp="1"/>
          </p:cNvSpPr>
          <p:nvPr>
            <p:ph type="dt" sz="half" idx="10"/>
          </p:nvPr>
        </p:nvSpPr>
        <p:spPr/>
        <p:txBody>
          <a:bodyPr/>
          <a:lstStyle/>
          <a:p>
            <a:fld id="{5FF38441-F51A-439E-8F32-65239E853577}"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9" name="Footer Placeholder 8"/>
          <p:cNvSpPr>
            <a:spLocks noGrp="1"/>
          </p:cNvSpPr>
          <p:nvPr>
            <p:ph type="ftr" sz="quarter" idx="11"/>
          </p:nvPr>
        </p:nvSpPr>
        <p:spPr>
          <a:xfrm>
            <a:off x="4648200" y="6356351"/>
            <a:ext cx="3448064" cy="28736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75</a:t>
            </a:fld>
            <a:endParaRPr lang="en-US">
              <a:latin typeface="Times New Roman" pitchFamily="18" charset="0"/>
              <a:cs typeface="Times New Roman" pitchFamily="18"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rrowheads="1"/>
          </p:cNvPicPr>
          <p:nvPr/>
        </p:nvPicPr>
        <p:blipFill>
          <a:blip r:embed="rId2" cstate="print"/>
          <a:srcRect/>
          <a:stretch>
            <a:fillRect/>
          </a:stretch>
        </p:blipFill>
        <p:spPr bwMode="auto">
          <a:xfrm>
            <a:off x="1692276" y="1914538"/>
            <a:ext cx="8753475" cy="3157537"/>
          </a:xfrm>
          <a:prstGeom prst="rect">
            <a:avLst/>
          </a:prstGeom>
          <a:noFill/>
          <a:ln w="12700">
            <a:noFill/>
            <a:miter lim="800000"/>
            <a:headEnd/>
            <a:tailEnd/>
          </a:ln>
        </p:spPr>
      </p:pic>
      <p:sp>
        <p:nvSpPr>
          <p:cNvPr id="16390" name="Rectangle 6"/>
          <p:cNvSpPr>
            <a:spLocks noChangeArrowheads="1"/>
          </p:cNvSpPr>
          <p:nvPr/>
        </p:nvSpPr>
        <p:spPr bwMode="auto">
          <a:xfrm>
            <a:off x="4381489" y="928670"/>
            <a:ext cx="3499357"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HDLC Information Field</a:t>
            </a:r>
          </a:p>
        </p:txBody>
      </p:sp>
      <p:sp>
        <p:nvSpPr>
          <p:cNvPr id="5"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Data Link Layer Protocols </a:t>
            </a:r>
            <a:endParaRPr lang="en-US" sz="2400" dirty="0">
              <a:latin typeface="Times New Roman" pitchFamily="18" charset="0"/>
              <a:cs typeface="Times New Roman" pitchFamily="18" charset="0"/>
            </a:endParaRPr>
          </a:p>
        </p:txBody>
      </p:sp>
      <p:sp>
        <p:nvSpPr>
          <p:cNvPr id="7" name="Date Placeholder 6"/>
          <p:cNvSpPr>
            <a:spLocks noGrp="1"/>
          </p:cNvSpPr>
          <p:nvPr>
            <p:ph type="dt" sz="half" idx="10"/>
          </p:nvPr>
        </p:nvSpPr>
        <p:spPr/>
        <p:txBody>
          <a:bodyPr/>
          <a:lstStyle/>
          <a:p>
            <a:fld id="{6DA4BA52-F78F-44F8-9E50-49E52D269EC8}"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9" name="Footer Placeholder 8"/>
          <p:cNvSpPr>
            <a:spLocks noGrp="1"/>
          </p:cNvSpPr>
          <p:nvPr>
            <p:ph type="ftr" sz="quarter" idx="11"/>
          </p:nvPr>
        </p:nvSpPr>
        <p:spPr>
          <a:xfrm>
            <a:off x="4648200" y="6356350"/>
            <a:ext cx="3448064"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76</a:t>
            </a:fld>
            <a:endParaRPr lang="en-US">
              <a:latin typeface="Times New Roman" pitchFamily="18" charset="0"/>
              <a:cs typeface="Times New Roman" pitchFamily="18" charset="0"/>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rrowheads="1"/>
          </p:cNvPicPr>
          <p:nvPr/>
        </p:nvPicPr>
        <p:blipFill>
          <a:blip r:embed="rId2" cstate="print"/>
          <a:srcRect/>
          <a:stretch>
            <a:fillRect/>
          </a:stretch>
        </p:blipFill>
        <p:spPr bwMode="auto">
          <a:xfrm>
            <a:off x="1765301" y="2017713"/>
            <a:ext cx="8621713" cy="2768600"/>
          </a:xfrm>
          <a:prstGeom prst="rect">
            <a:avLst/>
          </a:prstGeom>
          <a:noFill/>
          <a:ln w="12700">
            <a:noFill/>
            <a:miter lim="800000"/>
            <a:headEnd/>
            <a:tailEnd/>
          </a:ln>
        </p:spPr>
      </p:pic>
      <p:sp>
        <p:nvSpPr>
          <p:cNvPr id="17414" name="Rectangle 6"/>
          <p:cNvSpPr>
            <a:spLocks noChangeArrowheads="1"/>
          </p:cNvSpPr>
          <p:nvPr/>
        </p:nvSpPr>
        <p:spPr bwMode="auto">
          <a:xfrm>
            <a:off x="4595803" y="1000108"/>
            <a:ext cx="2473435"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HDLC FCS Field</a:t>
            </a:r>
          </a:p>
        </p:txBody>
      </p:sp>
      <p:sp>
        <p:nvSpPr>
          <p:cNvPr id="5"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Data Link Layer Protocols </a:t>
            </a:r>
            <a:endParaRPr lang="en-US" sz="2400" dirty="0">
              <a:latin typeface="Times New Roman" pitchFamily="18" charset="0"/>
              <a:cs typeface="Times New Roman" pitchFamily="18" charset="0"/>
            </a:endParaRPr>
          </a:p>
        </p:txBody>
      </p:sp>
      <p:sp>
        <p:nvSpPr>
          <p:cNvPr id="7" name="Date Placeholder 6"/>
          <p:cNvSpPr>
            <a:spLocks noGrp="1"/>
          </p:cNvSpPr>
          <p:nvPr>
            <p:ph type="dt" sz="half" idx="10"/>
          </p:nvPr>
        </p:nvSpPr>
        <p:spPr/>
        <p:txBody>
          <a:bodyPr/>
          <a:lstStyle/>
          <a:p>
            <a:fld id="{B2AA8329-136C-4DA6-BDC7-D86EA286FC3C}"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9" name="Footer Placeholder 8"/>
          <p:cNvSpPr>
            <a:spLocks noGrp="1"/>
          </p:cNvSpPr>
          <p:nvPr>
            <p:ph type="ftr" sz="quarter" idx="11"/>
          </p:nvPr>
        </p:nvSpPr>
        <p:spPr>
          <a:xfrm>
            <a:off x="4648200" y="6356350"/>
            <a:ext cx="3519502"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77</a:t>
            </a:fld>
            <a:endParaRPr lang="en-US">
              <a:latin typeface="Times New Roman" pitchFamily="18" charset="0"/>
              <a:cs typeface="Times New Roman" pitchFamily="18" charset="0"/>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rrowheads="1"/>
          </p:cNvPicPr>
          <p:nvPr/>
        </p:nvPicPr>
        <p:blipFill>
          <a:blip r:embed="rId2" cstate="print"/>
          <a:srcRect/>
          <a:stretch>
            <a:fillRect/>
          </a:stretch>
        </p:blipFill>
        <p:spPr bwMode="auto">
          <a:xfrm>
            <a:off x="2443163" y="1598620"/>
            <a:ext cx="7078662" cy="4687901"/>
          </a:xfrm>
          <a:prstGeom prst="rect">
            <a:avLst/>
          </a:prstGeom>
          <a:noFill/>
          <a:ln w="12700">
            <a:noFill/>
            <a:miter lim="800000"/>
            <a:headEnd/>
            <a:tailEnd/>
          </a:ln>
        </p:spPr>
      </p:pic>
      <p:sp>
        <p:nvSpPr>
          <p:cNvPr id="4"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Data Link Layer Protocols </a:t>
            </a:r>
            <a:endParaRPr lang="en-US" sz="2400" dirty="0">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fld id="{964C9A78-D088-46BA-B8D0-483B2ED88315}"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8" name="Footer Placeholder 7"/>
          <p:cNvSpPr>
            <a:spLocks noGrp="1"/>
          </p:cNvSpPr>
          <p:nvPr>
            <p:ph type="ftr" sz="quarter" idx="11"/>
          </p:nvPr>
        </p:nvSpPr>
        <p:spPr>
          <a:xfrm>
            <a:off x="4648200" y="6356350"/>
            <a:ext cx="3376626"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78</a:t>
            </a:fld>
            <a:endParaRPr lang="en-US">
              <a:latin typeface="Times New Roman" pitchFamily="18" charset="0"/>
              <a:cs typeface="Times New Roman" pitchFamily="18" charset="0"/>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rrowheads="1"/>
          </p:cNvPicPr>
          <p:nvPr/>
        </p:nvPicPr>
        <p:blipFill>
          <a:blip r:embed="rId2" cstate="print"/>
          <a:srcRect/>
          <a:stretch>
            <a:fillRect/>
          </a:stretch>
        </p:blipFill>
        <p:spPr bwMode="auto">
          <a:xfrm>
            <a:off x="1676400" y="1770064"/>
            <a:ext cx="8802688" cy="3279775"/>
          </a:xfrm>
          <a:prstGeom prst="rect">
            <a:avLst/>
          </a:prstGeom>
          <a:noFill/>
          <a:ln w="12700">
            <a:noFill/>
            <a:miter lim="800000"/>
            <a:headEnd/>
            <a:tailEnd/>
          </a:ln>
        </p:spPr>
      </p:pic>
      <p:sp>
        <p:nvSpPr>
          <p:cNvPr id="19462" name="Rectangle 6"/>
          <p:cNvSpPr>
            <a:spLocks noChangeArrowheads="1"/>
          </p:cNvSpPr>
          <p:nvPr/>
        </p:nvSpPr>
        <p:spPr bwMode="auto">
          <a:xfrm>
            <a:off x="4667241" y="1428736"/>
            <a:ext cx="2263249"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Use of P/F Field</a:t>
            </a:r>
          </a:p>
        </p:txBody>
      </p:sp>
      <p:sp>
        <p:nvSpPr>
          <p:cNvPr id="5"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Data Link Layer Protocols </a:t>
            </a:r>
            <a:endParaRPr lang="en-US" sz="2400" dirty="0">
              <a:latin typeface="Times New Roman" pitchFamily="18" charset="0"/>
              <a:cs typeface="Times New Roman" pitchFamily="18" charset="0"/>
            </a:endParaRPr>
          </a:p>
        </p:txBody>
      </p:sp>
      <p:sp>
        <p:nvSpPr>
          <p:cNvPr id="7" name="Date Placeholder 6"/>
          <p:cNvSpPr>
            <a:spLocks noGrp="1"/>
          </p:cNvSpPr>
          <p:nvPr>
            <p:ph type="dt" sz="half" idx="10"/>
          </p:nvPr>
        </p:nvSpPr>
        <p:spPr/>
        <p:txBody>
          <a:bodyPr/>
          <a:lstStyle/>
          <a:p>
            <a:fld id="{F1A66EBD-AC1D-4487-AF07-43D5874EA0F5}"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9" name="Footer Placeholder 8"/>
          <p:cNvSpPr>
            <a:spLocks noGrp="1"/>
          </p:cNvSpPr>
          <p:nvPr>
            <p:ph type="ftr" sz="quarter" idx="11"/>
          </p:nvPr>
        </p:nvSpPr>
        <p:spPr>
          <a:xfrm>
            <a:off x="4648200" y="6356351"/>
            <a:ext cx="3233750" cy="28736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79</a:t>
            </a:fld>
            <a:endParaRPr lang="en-US">
              <a:latin typeface="Times New Roman" pitchFamily="18" charset="0"/>
              <a:cs typeface="Times New Roman" pitchFamily="18"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C8EEF12D-1A47-4C12-9488-C3DA00E32C54}" type="datetime1">
              <a:rPr lang="en-US" smtClean="0"/>
              <a:t>9/24/2024</a:t>
            </a:fld>
            <a:endParaRPr lang="en-US"/>
          </a:p>
        </p:txBody>
      </p:sp>
      <p:sp>
        <p:nvSpPr>
          <p:cNvPr id="6" name="Slide Number Placeholder 5"/>
          <p:cNvSpPr>
            <a:spLocks noGrp="1"/>
          </p:cNvSpPr>
          <p:nvPr>
            <p:ph type="sldNum" sz="quarter" idx="12"/>
          </p:nvPr>
        </p:nvSpPr>
        <p:spPr/>
        <p:txBody>
          <a:bodyPr/>
          <a:lstStyle/>
          <a:p>
            <a:pPr>
              <a:defRPr/>
            </a:pPr>
            <a:fld id="{507A31D4-3F91-40A3-9269-7789927FDA4B}" type="slidenum">
              <a:rPr lang="en-US"/>
              <a:pPr>
                <a:defRPr/>
              </a:pPr>
              <a:t>8</a:t>
            </a:fld>
            <a:endParaRPr lang="en-US"/>
          </a:p>
        </p:txBody>
      </p:sp>
      <p:sp>
        <p:nvSpPr>
          <p:cNvPr id="7"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CO-PO  Mapping</a:t>
            </a:r>
          </a:p>
        </p:txBody>
      </p:sp>
      <p:sp>
        <p:nvSpPr>
          <p:cNvPr id="8" name="Footer Placeholder 12"/>
          <p:cNvSpPr>
            <a:spLocks noGrp="1"/>
          </p:cNvSpPr>
          <p:nvPr>
            <p:ph type="ftr" sz="quarter" idx="11"/>
          </p:nvPr>
        </p:nvSpPr>
        <p:spPr>
          <a:xfrm>
            <a:off x="3810000" y="6492876"/>
            <a:ext cx="5029200" cy="365125"/>
          </a:xfrm>
        </p:spPr>
        <p:txBody>
          <a:bodyPr/>
          <a:lstStyle/>
          <a:p>
            <a:pPr>
              <a:defRPr/>
            </a:pPr>
            <a:r>
              <a:rPr lang="en-US" dirty="0"/>
              <a:t>Ms. Ibtesaam Rais          ACSE502                  CN                UNIT 2</a:t>
            </a:r>
          </a:p>
        </p:txBody>
      </p:sp>
      <p:pic>
        <p:nvPicPr>
          <p:cNvPr id="2" name="Picture 1">
            <a:extLst>
              <a:ext uri="{FF2B5EF4-FFF2-40B4-BE49-F238E27FC236}">
                <a16:creationId xmlns:a16="http://schemas.microsoft.com/office/drawing/2014/main" id="{897CB97D-52CE-11FE-BD5E-0773FE1D81AB}"/>
              </a:ext>
            </a:extLst>
          </p:cNvPr>
          <p:cNvPicPr>
            <a:picLocks noChangeAspect="1"/>
          </p:cNvPicPr>
          <p:nvPr/>
        </p:nvPicPr>
        <p:blipFill>
          <a:blip r:embed="rId2"/>
          <a:stretch>
            <a:fillRect/>
          </a:stretch>
        </p:blipFill>
        <p:spPr>
          <a:xfrm>
            <a:off x="1631504" y="1340768"/>
            <a:ext cx="9204375" cy="3168352"/>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rrowheads="1"/>
          </p:cNvPicPr>
          <p:nvPr/>
        </p:nvPicPr>
        <p:blipFill>
          <a:blip r:embed="rId2" cstate="print"/>
          <a:srcRect/>
          <a:stretch>
            <a:fillRect/>
          </a:stretch>
        </p:blipFill>
        <p:spPr bwMode="auto">
          <a:xfrm>
            <a:off x="1751014" y="1685925"/>
            <a:ext cx="8664575" cy="4210050"/>
          </a:xfrm>
          <a:prstGeom prst="rect">
            <a:avLst/>
          </a:prstGeom>
          <a:noFill/>
          <a:ln w="12700">
            <a:noFill/>
            <a:miter lim="800000"/>
            <a:headEnd/>
            <a:tailEnd/>
          </a:ln>
        </p:spPr>
      </p:pic>
      <p:sp>
        <p:nvSpPr>
          <p:cNvPr id="20486" name="Rectangle 6"/>
          <p:cNvSpPr>
            <a:spLocks noChangeArrowheads="1"/>
          </p:cNvSpPr>
          <p:nvPr/>
        </p:nvSpPr>
        <p:spPr bwMode="auto">
          <a:xfrm>
            <a:off x="4667241" y="785794"/>
            <a:ext cx="2263249" cy="459100"/>
          </a:xfrm>
          <a:prstGeom prst="rect">
            <a:avLst/>
          </a:prstGeom>
          <a:noFill/>
          <a:ln w="12700">
            <a:noFill/>
            <a:miter lim="800000"/>
            <a:headEnd/>
            <a:tailEnd/>
          </a:ln>
        </p:spPr>
        <p:txBody>
          <a:bodyPr wrap="none" lIns="90488" tIns="44450" rIns="90488" bIns="44450">
            <a:spAutoFit/>
          </a:bodyPr>
          <a:lstStyle/>
          <a:p>
            <a:r>
              <a:rPr lang="en-US" sz="2400" b="1">
                <a:solidFill>
                  <a:srgbClr val="063DE8"/>
                </a:solidFill>
                <a:latin typeface="Times New Roman" pitchFamily="18" charset="0"/>
                <a:cs typeface="Times New Roman" pitchFamily="18" charset="0"/>
              </a:rPr>
              <a:t>Use of P/F Field</a:t>
            </a:r>
          </a:p>
        </p:txBody>
      </p:sp>
      <p:sp>
        <p:nvSpPr>
          <p:cNvPr id="5"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Data Link Layer Protocols </a:t>
            </a:r>
            <a:endParaRPr lang="en-US" sz="2400" dirty="0">
              <a:latin typeface="Times New Roman" pitchFamily="18" charset="0"/>
              <a:cs typeface="Times New Roman" pitchFamily="18" charset="0"/>
            </a:endParaRPr>
          </a:p>
        </p:txBody>
      </p:sp>
      <p:sp>
        <p:nvSpPr>
          <p:cNvPr id="7" name="Date Placeholder 6"/>
          <p:cNvSpPr>
            <a:spLocks noGrp="1"/>
          </p:cNvSpPr>
          <p:nvPr>
            <p:ph type="dt" sz="half" idx="10"/>
          </p:nvPr>
        </p:nvSpPr>
        <p:spPr/>
        <p:txBody>
          <a:bodyPr/>
          <a:lstStyle/>
          <a:p>
            <a:fld id="{145E8D4F-044D-4950-AED3-D908D5403EDD}"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9" name="Footer Placeholder 8"/>
          <p:cNvSpPr>
            <a:spLocks noGrp="1"/>
          </p:cNvSpPr>
          <p:nvPr>
            <p:ph type="ftr" sz="quarter" idx="11"/>
          </p:nvPr>
        </p:nvSpPr>
        <p:spPr>
          <a:xfrm>
            <a:off x="4648200" y="6356350"/>
            <a:ext cx="3662378"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80</a:t>
            </a:fld>
            <a:endParaRPr lang="en-US">
              <a:latin typeface="Times New Roman" pitchFamily="18" charset="0"/>
              <a:cs typeface="Times New Roman" pitchFamily="18" charset="0"/>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rrowheads="1"/>
          </p:cNvPicPr>
          <p:nvPr/>
        </p:nvPicPr>
        <p:blipFill>
          <a:blip r:embed="rId2" cstate="print"/>
          <a:srcRect/>
          <a:stretch>
            <a:fillRect/>
          </a:stretch>
        </p:blipFill>
        <p:spPr bwMode="auto">
          <a:xfrm>
            <a:off x="1804989" y="1712914"/>
            <a:ext cx="8556625" cy="3392487"/>
          </a:xfrm>
          <a:prstGeom prst="rect">
            <a:avLst/>
          </a:prstGeom>
          <a:noFill/>
          <a:ln w="12700">
            <a:noFill/>
            <a:miter lim="800000"/>
            <a:headEnd/>
            <a:tailEnd/>
          </a:ln>
        </p:spPr>
      </p:pic>
      <p:sp>
        <p:nvSpPr>
          <p:cNvPr id="21510" name="Rectangle 6"/>
          <p:cNvSpPr>
            <a:spLocks noChangeArrowheads="1"/>
          </p:cNvSpPr>
          <p:nvPr/>
        </p:nvSpPr>
        <p:spPr bwMode="auto">
          <a:xfrm>
            <a:off x="4667241" y="857232"/>
            <a:ext cx="2263249"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Use of P/F Field</a:t>
            </a:r>
          </a:p>
        </p:txBody>
      </p:sp>
      <p:sp>
        <p:nvSpPr>
          <p:cNvPr id="7"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Data Link Layer Protocols </a:t>
            </a:r>
            <a:endParaRPr lang="en-US" sz="24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29FF1008-AE73-42DD-84F8-04CC1411A4BD}"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a:xfrm>
            <a:off x="4648200" y="6356351"/>
            <a:ext cx="3233750" cy="28736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81</a:t>
            </a:fld>
            <a:endParaRPr lang="en-US">
              <a:latin typeface="Times New Roman" pitchFamily="18" charset="0"/>
              <a:cs typeface="Times New Roman" pitchFamily="18"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rrowheads="1"/>
          </p:cNvPicPr>
          <p:nvPr/>
        </p:nvPicPr>
        <p:blipFill>
          <a:blip r:embed="rId2" cstate="print"/>
          <a:srcRect/>
          <a:stretch>
            <a:fillRect/>
          </a:stretch>
        </p:blipFill>
        <p:spPr bwMode="auto">
          <a:xfrm>
            <a:off x="1751014" y="1928803"/>
            <a:ext cx="8664575" cy="2859087"/>
          </a:xfrm>
          <a:prstGeom prst="rect">
            <a:avLst/>
          </a:prstGeom>
          <a:noFill/>
          <a:ln w="12700">
            <a:noFill/>
            <a:miter lim="800000"/>
            <a:headEnd/>
            <a:tailEnd/>
          </a:ln>
        </p:spPr>
      </p:pic>
      <p:sp>
        <p:nvSpPr>
          <p:cNvPr id="22534" name="Rectangle 6"/>
          <p:cNvSpPr>
            <a:spLocks noChangeArrowheads="1"/>
          </p:cNvSpPr>
          <p:nvPr/>
        </p:nvSpPr>
        <p:spPr bwMode="auto">
          <a:xfrm>
            <a:off x="4595803" y="1071546"/>
            <a:ext cx="2263249"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Use of P/F Field</a:t>
            </a:r>
          </a:p>
        </p:txBody>
      </p:sp>
      <p:sp>
        <p:nvSpPr>
          <p:cNvPr id="7"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Data Link Layer Protocols </a:t>
            </a:r>
            <a:endParaRPr lang="en-US" sz="24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A181CDFF-0CB9-4686-A00F-B15EF136DE55}"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a:xfrm>
            <a:off x="4648200" y="6356350"/>
            <a:ext cx="3448064"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82</a:t>
            </a:fld>
            <a:endParaRPr lang="en-US">
              <a:latin typeface="Times New Roman" pitchFamily="18" charset="0"/>
              <a:cs typeface="Times New Roman" pitchFamily="18" charset="0"/>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rrowheads="1"/>
          </p:cNvPicPr>
          <p:nvPr/>
        </p:nvPicPr>
        <p:blipFill>
          <a:blip r:embed="rId2" cstate="print"/>
          <a:srcRect/>
          <a:stretch>
            <a:fillRect/>
          </a:stretch>
        </p:blipFill>
        <p:spPr bwMode="auto">
          <a:xfrm>
            <a:off x="2738415" y="1928802"/>
            <a:ext cx="6738959" cy="4181484"/>
          </a:xfrm>
          <a:prstGeom prst="rect">
            <a:avLst/>
          </a:prstGeom>
          <a:noFill/>
          <a:ln w="12700">
            <a:noFill/>
            <a:miter lim="800000"/>
            <a:headEnd/>
            <a:tailEnd/>
          </a:ln>
        </p:spPr>
      </p:pic>
      <p:sp>
        <p:nvSpPr>
          <p:cNvPr id="23558" name="Rectangle 6"/>
          <p:cNvSpPr>
            <a:spLocks noChangeArrowheads="1"/>
          </p:cNvSpPr>
          <p:nvPr/>
        </p:nvSpPr>
        <p:spPr bwMode="auto">
          <a:xfrm>
            <a:off x="4738679" y="1000108"/>
            <a:ext cx="2263249"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Use of P/F Field</a:t>
            </a:r>
          </a:p>
        </p:txBody>
      </p:sp>
      <p:sp>
        <p:nvSpPr>
          <p:cNvPr id="7"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Data Link Layer Protocols </a:t>
            </a:r>
            <a:endParaRPr lang="en-US" sz="24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88356329-8330-46BB-9CF9-D34DCF374560}"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a:xfrm>
            <a:off x="4648200" y="6356350"/>
            <a:ext cx="3305188"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83</a:t>
            </a:fld>
            <a:endParaRPr lang="en-US">
              <a:latin typeface="Times New Roman" pitchFamily="18" charset="0"/>
              <a:cs typeface="Times New Roman" pitchFamily="18" charset="0"/>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rrowheads="1"/>
          </p:cNvPicPr>
          <p:nvPr/>
        </p:nvPicPr>
        <p:blipFill>
          <a:blip r:embed="rId2" cstate="print"/>
          <a:srcRect/>
          <a:stretch>
            <a:fillRect/>
          </a:stretch>
        </p:blipFill>
        <p:spPr bwMode="auto">
          <a:xfrm>
            <a:off x="1846263" y="1857376"/>
            <a:ext cx="8432800" cy="3089275"/>
          </a:xfrm>
          <a:prstGeom prst="rect">
            <a:avLst/>
          </a:prstGeom>
          <a:noFill/>
          <a:ln w="12700">
            <a:noFill/>
            <a:miter lim="800000"/>
            <a:headEnd/>
            <a:tailEnd/>
          </a:ln>
        </p:spPr>
      </p:pic>
      <p:sp>
        <p:nvSpPr>
          <p:cNvPr id="24582" name="Rectangle 6"/>
          <p:cNvSpPr>
            <a:spLocks noChangeArrowheads="1"/>
          </p:cNvSpPr>
          <p:nvPr/>
        </p:nvSpPr>
        <p:spPr bwMode="auto">
          <a:xfrm>
            <a:off x="4238613" y="928670"/>
            <a:ext cx="3218061"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U-Frame Control Field</a:t>
            </a:r>
          </a:p>
        </p:txBody>
      </p:sp>
      <p:sp>
        <p:nvSpPr>
          <p:cNvPr id="7"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Data Link Layer Protocols </a:t>
            </a:r>
            <a:endParaRPr lang="en-US" sz="24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FFBA1CA8-8922-415C-991C-16D9CB58551F}"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a:xfrm>
            <a:off x="4648200" y="6356350"/>
            <a:ext cx="3662378"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84</a:t>
            </a:fld>
            <a:endParaRPr lang="en-US">
              <a:latin typeface="Times New Roman" pitchFamily="18" charset="0"/>
              <a:cs typeface="Times New Roman" pitchFamily="18"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rrowheads="1"/>
          </p:cNvPicPr>
          <p:nvPr/>
        </p:nvPicPr>
        <p:blipFill>
          <a:blip r:embed="rId2" cstate="print"/>
          <a:srcRect/>
          <a:stretch>
            <a:fillRect/>
          </a:stretch>
        </p:blipFill>
        <p:spPr bwMode="auto">
          <a:xfrm>
            <a:off x="3152776" y="1643050"/>
            <a:ext cx="5781675" cy="4230700"/>
          </a:xfrm>
          <a:prstGeom prst="rect">
            <a:avLst/>
          </a:prstGeom>
          <a:noFill/>
          <a:ln w="12700">
            <a:noFill/>
            <a:miter lim="800000"/>
            <a:headEnd/>
            <a:tailEnd/>
          </a:ln>
        </p:spPr>
      </p:pic>
      <p:sp>
        <p:nvSpPr>
          <p:cNvPr id="26630" name="Rectangle 6"/>
          <p:cNvSpPr>
            <a:spLocks noChangeArrowheads="1"/>
          </p:cNvSpPr>
          <p:nvPr/>
        </p:nvSpPr>
        <p:spPr bwMode="auto">
          <a:xfrm>
            <a:off x="4524365" y="785794"/>
            <a:ext cx="2343591"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Polling Example</a:t>
            </a:r>
          </a:p>
        </p:txBody>
      </p:sp>
      <p:sp>
        <p:nvSpPr>
          <p:cNvPr id="7"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Data Link Layer Protocols </a:t>
            </a:r>
            <a:endParaRPr lang="en-US" sz="24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E8887EA1-AB90-4C51-BD31-EB17672B0FDC}"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a:xfrm>
            <a:off x="4648200" y="6356350"/>
            <a:ext cx="3305188"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85</a:t>
            </a:fld>
            <a:endParaRPr lang="en-US">
              <a:latin typeface="Times New Roman" pitchFamily="18" charset="0"/>
              <a:cs typeface="Times New Roman" pitchFamily="18"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rrowheads="1"/>
          </p:cNvPicPr>
          <p:nvPr/>
        </p:nvPicPr>
        <p:blipFill>
          <a:blip r:embed="rId2" cstate="print"/>
          <a:srcRect/>
          <a:stretch>
            <a:fillRect/>
          </a:stretch>
        </p:blipFill>
        <p:spPr bwMode="auto">
          <a:xfrm>
            <a:off x="2701925" y="2000241"/>
            <a:ext cx="6724650" cy="4010035"/>
          </a:xfrm>
          <a:prstGeom prst="rect">
            <a:avLst/>
          </a:prstGeom>
          <a:noFill/>
          <a:ln w="12700">
            <a:noFill/>
            <a:miter lim="800000"/>
            <a:headEnd/>
            <a:tailEnd/>
          </a:ln>
        </p:spPr>
      </p:pic>
      <p:sp>
        <p:nvSpPr>
          <p:cNvPr id="27654" name="Rectangle 6"/>
          <p:cNvSpPr>
            <a:spLocks noChangeArrowheads="1"/>
          </p:cNvSpPr>
          <p:nvPr/>
        </p:nvSpPr>
        <p:spPr bwMode="auto">
          <a:xfrm>
            <a:off x="4524364" y="928670"/>
            <a:ext cx="2600072"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Selecting Example</a:t>
            </a:r>
          </a:p>
        </p:txBody>
      </p:sp>
      <p:sp>
        <p:nvSpPr>
          <p:cNvPr id="7"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Data Link Layer Protocols </a:t>
            </a:r>
            <a:endParaRPr lang="en-US" sz="24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3BA75CB6-AF1E-4D09-9171-E1A2782E3202}"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a:xfrm>
            <a:off x="4648200" y="6356351"/>
            <a:ext cx="3376626" cy="28736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86</a:t>
            </a:fld>
            <a:endParaRPr lang="en-US">
              <a:latin typeface="Times New Roman" pitchFamily="18" charset="0"/>
              <a:cs typeface="Times New Roman" pitchFamily="18"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5"/>
          <p:cNvSpPr>
            <a:spLocks noChangeArrowheads="1"/>
          </p:cNvSpPr>
          <p:nvPr/>
        </p:nvSpPr>
        <p:spPr bwMode="auto">
          <a:xfrm>
            <a:off x="4310050" y="1000108"/>
            <a:ext cx="3059172"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Peer-to-Peer Example</a:t>
            </a:r>
          </a:p>
        </p:txBody>
      </p:sp>
      <p:pic>
        <p:nvPicPr>
          <p:cNvPr id="28678" name="Picture 6"/>
          <p:cNvPicPr>
            <a:picLocks noChangeArrowheads="1"/>
          </p:cNvPicPr>
          <p:nvPr/>
        </p:nvPicPr>
        <p:blipFill>
          <a:blip r:embed="rId2" cstate="print"/>
          <a:srcRect/>
          <a:stretch>
            <a:fillRect/>
          </a:stretch>
        </p:blipFill>
        <p:spPr bwMode="auto">
          <a:xfrm>
            <a:off x="1638300" y="1500175"/>
            <a:ext cx="8877300" cy="4535501"/>
          </a:xfrm>
          <a:prstGeom prst="rect">
            <a:avLst/>
          </a:prstGeom>
          <a:noFill/>
          <a:ln w="12700">
            <a:noFill/>
            <a:miter lim="800000"/>
            <a:headEnd/>
            <a:tailEnd/>
          </a:ln>
        </p:spPr>
      </p:pic>
      <p:sp>
        <p:nvSpPr>
          <p:cNvPr id="7"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Data Link Layer Protocols </a:t>
            </a:r>
            <a:endParaRPr lang="en-US" sz="24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3128F633-2CF5-4D04-A014-E27D54776B22}"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a:xfrm>
            <a:off x="4648200" y="6356350"/>
            <a:ext cx="3448064"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87</a:t>
            </a:fld>
            <a:endParaRPr lang="en-US">
              <a:latin typeface="Times New Roman" pitchFamily="18" charset="0"/>
              <a:cs typeface="Times New Roman" pitchFamily="18" charset="0"/>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5"/>
          <p:cNvSpPr>
            <a:spLocks noChangeArrowheads="1"/>
          </p:cNvSpPr>
          <p:nvPr/>
        </p:nvSpPr>
        <p:spPr bwMode="auto">
          <a:xfrm>
            <a:off x="4310050" y="993781"/>
            <a:ext cx="3059172" cy="459100"/>
          </a:xfrm>
          <a:prstGeom prst="rect">
            <a:avLst/>
          </a:prstGeom>
          <a:noFill/>
          <a:ln w="12700">
            <a:noFill/>
            <a:miter lim="800000"/>
            <a:headEnd/>
            <a:tailEnd/>
          </a:ln>
        </p:spPr>
        <p:txBody>
          <a:bodyPr wrap="none" lIns="90488" tIns="44450" rIns="90488" bIns="44450">
            <a:spAutoFit/>
          </a:bodyPr>
          <a:lstStyle/>
          <a:p>
            <a:r>
              <a:rPr lang="en-US" sz="2400" b="1" dirty="0">
                <a:solidFill>
                  <a:srgbClr val="063DE8"/>
                </a:solidFill>
                <a:latin typeface="Times New Roman" pitchFamily="18" charset="0"/>
                <a:cs typeface="Times New Roman" pitchFamily="18" charset="0"/>
              </a:rPr>
              <a:t>Peer-to-Peer Example</a:t>
            </a:r>
          </a:p>
        </p:txBody>
      </p:sp>
      <p:pic>
        <p:nvPicPr>
          <p:cNvPr id="29702" name="Picture 6"/>
          <p:cNvPicPr>
            <a:picLocks noChangeArrowheads="1"/>
          </p:cNvPicPr>
          <p:nvPr/>
        </p:nvPicPr>
        <p:blipFill>
          <a:blip r:embed="rId2" cstate="print"/>
          <a:srcRect/>
          <a:stretch>
            <a:fillRect/>
          </a:stretch>
        </p:blipFill>
        <p:spPr bwMode="auto">
          <a:xfrm>
            <a:off x="1638300" y="1422409"/>
            <a:ext cx="8877300" cy="4668852"/>
          </a:xfrm>
          <a:prstGeom prst="rect">
            <a:avLst/>
          </a:prstGeom>
          <a:noFill/>
          <a:ln w="12700">
            <a:noFill/>
            <a:miter lim="800000"/>
            <a:headEnd/>
            <a:tailEnd/>
          </a:ln>
        </p:spPr>
      </p:pic>
      <p:sp>
        <p:nvSpPr>
          <p:cNvPr id="7" name="Title 1"/>
          <p:cNvSpPr txBox="1">
            <a:spLocks/>
          </p:cNvSpPr>
          <p:nvPr/>
        </p:nvSpPr>
        <p:spPr>
          <a:xfrm>
            <a:off x="2895600" y="6508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Data Link Layer Protocols </a:t>
            </a:r>
            <a:endParaRPr lang="en-US" sz="2400" dirty="0">
              <a:latin typeface="Times New Roman" pitchFamily="18" charset="0"/>
              <a:cs typeface="Times New Roman" pitchFamily="18" charset="0"/>
            </a:endParaRPr>
          </a:p>
        </p:txBody>
      </p:sp>
      <p:sp>
        <p:nvSpPr>
          <p:cNvPr id="9" name="Date Placeholder 8"/>
          <p:cNvSpPr>
            <a:spLocks noGrp="1"/>
          </p:cNvSpPr>
          <p:nvPr>
            <p:ph type="dt" sz="half" idx="10"/>
          </p:nvPr>
        </p:nvSpPr>
        <p:spPr>
          <a:xfrm>
            <a:off x="1981200" y="6421462"/>
            <a:ext cx="2133600" cy="365125"/>
          </a:xfrm>
        </p:spPr>
        <p:txBody>
          <a:bodyPr/>
          <a:lstStyle/>
          <a:p>
            <a:fld id="{AA4109A3-02CC-4332-9CF2-1F388EF5ABFA}"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a:xfrm>
            <a:off x="4648200" y="6421462"/>
            <a:ext cx="3305188" cy="436539"/>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10" name="Slide Number Placeholder 9"/>
          <p:cNvSpPr>
            <a:spLocks noGrp="1"/>
          </p:cNvSpPr>
          <p:nvPr>
            <p:ph type="sldNum" sz="quarter" idx="12"/>
          </p:nvPr>
        </p:nvSpPr>
        <p:spPr>
          <a:xfrm>
            <a:off x="8077200" y="6421462"/>
            <a:ext cx="2133600" cy="365125"/>
          </a:xfrm>
        </p:spPr>
        <p:txBody>
          <a:bodyPr/>
          <a:lstStyle/>
          <a:p>
            <a:fld id="{B6F15528-21DE-4FAA-801E-634DDDAF4B2B}" type="slidenum">
              <a:rPr lang="en-US" smtClean="0">
                <a:latin typeface="Times New Roman" pitchFamily="18" charset="0"/>
                <a:cs typeface="Times New Roman" pitchFamily="18" charset="0"/>
              </a:rPr>
              <a:pPr/>
              <a:t>88</a:t>
            </a:fld>
            <a:endParaRPr lang="en-US">
              <a:latin typeface="Times New Roman" pitchFamily="18" charset="0"/>
              <a:cs typeface="Times New Roman" pitchFamily="18" charset="0"/>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1"/>
          <p:cNvSpPr>
            <a:spLocks noGrp="1"/>
          </p:cNvSpPr>
          <p:nvPr>
            <p:ph type="sldNum" sz="quarter" idx="12"/>
          </p:nvPr>
        </p:nvSpPr>
        <p:spPr>
          <a:noFill/>
        </p:spPr>
        <p:txBody>
          <a:bodyPr/>
          <a:lstStyle/>
          <a:p>
            <a:fld id="{8AC8CC45-9033-4309-9ECD-DEDA7AFF85E2}" type="slidenum">
              <a:rPr lang="en-US" smtClean="0">
                <a:latin typeface="Times New Roman" pitchFamily="18" charset="0"/>
                <a:cs typeface="Times New Roman" pitchFamily="18" charset="0"/>
              </a:rPr>
              <a:pPr/>
              <a:t>89</a:t>
            </a:fld>
            <a:endParaRPr lang="en-US" dirty="0">
              <a:latin typeface="Times New Roman" pitchFamily="18" charset="0"/>
              <a:cs typeface="Times New Roman" pitchFamily="18" charset="0"/>
            </a:endParaRPr>
          </a:p>
        </p:txBody>
      </p:sp>
      <p:pic>
        <p:nvPicPr>
          <p:cNvPr id="5127" name="Picture 7"/>
          <p:cNvPicPr>
            <a:picLocks noChangeAspect="1" noChangeArrowheads="1"/>
          </p:cNvPicPr>
          <p:nvPr/>
        </p:nvPicPr>
        <p:blipFill>
          <a:blip r:embed="rId3" cstate="print"/>
          <a:srcRect/>
          <a:stretch>
            <a:fillRect/>
          </a:stretch>
        </p:blipFill>
        <p:spPr bwMode="auto">
          <a:xfrm>
            <a:off x="2567608" y="1844825"/>
            <a:ext cx="6554788" cy="3284537"/>
          </a:xfrm>
          <a:prstGeom prst="rect">
            <a:avLst/>
          </a:prstGeom>
          <a:noFill/>
          <a:ln w="9525">
            <a:noFill/>
            <a:miter lim="800000"/>
            <a:headEnd/>
            <a:tailEnd/>
          </a:ln>
        </p:spPr>
      </p:pic>
      <p:sp>
        <p:nvSpPr>
          <p:cNvPr id="8"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Multiple Access Protocols</a:t>
            </a:r>
            <a:endParaRPr lang="en-US" sz="2400" dirty="0">
              <a:latin typeface="Times New Roman" pitchFamily="18" charset="0"/>
              <a:cs typeface="Times New Roman" pitchFamily="18" charset="0"/>
            </a:endParaRPr>
          </a:p>
        </p:txBody>
      </p:sp>
      <p:sp>
        <p:nvSpPr>
          <p:cNvPr id="10" name="Date Placeholder 9"/>
          <p:cNvSpPr>
            <a:spLocks noGrp="1"/>
          </p:cNvSpPr>
          <p:nvPr>
            <p:ph type="dt" sz="half" idx="10"/>
          </p:nvPr>
        </p:nvSpPr>
        <p:spPr/>
        <p:txBody>
          <a:bodyPr/>
          <a:lstStyle/>
          <a:p>
            <a:fld id="{39A8226F-6777-4E80-A973-9B83D7AE2A57}"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a:xfrm>
            <a:off x="4648200" y="6356350"/>
            <a:ext cx="3162312"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
        <p:nvSpPr>
          <p:cNvPr id="12" name="TextBox 8"/>
          <p:cNvSpPr txBox="1"/>
          <p:nvPr/>
        </p:nvSpPr>
        <p:spPr>
          <a:xfrm>
            <a:off x="2639616" y="1196752"/>
            <a:ext cx="770485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latin typeface="Times New Roman" pitchFamily="18" charset="0"/>
                <a:cs typeface="Times New Roman" pitchFamily="18" charset="0"/>
              </a:rPr>
              <a:t>Objective</a:t>
            </a:r>
            <a:r>
              <a:rPr lang="en-US" dirty="0">
                <a:latin typeface="Times New Roman" pitchFamily="18" charset="0"/>
                <a:cs typeface="Times New Roman" pitchFamily="18" charset="0"/>
              </a:rPr>
              <a:t>: Study about basic concept of Multiple Access Protocols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115A2421-0F55-4218-A2E4-114825131FCD}" type="datetime1">
              <a:rPr lang="en-US" smtClean="0"/>
              <a:t>9/24/2024</a:t>
            </a:fld>
            <a:endParaRPr lang="en-US"/>
          </a:p>
        </p:txBody>
      </p:sp>
      <p:sp>
        <p:nvSpPr>
          <p:cNvPr id="6" name="Slide Number Placeholder 5"/>
          <p:cNvSpPr>
            <a:spLocks noGrp="1"/>
          </p:cNvSpPr>
          <p:nvPr>
            <p:ph type="sldNum" sz="quarter" idx="12"/>
          </p:nvPr>
        </p:nvSpPr>
        <p:spPr/>
        <p:txBody>
          <a:bodyPr/>
          <a:lstStyle/>
          <a:p>
            <a:pPr>
              <a:defRPr/>
            </a:pPr>
            <a:fld id="{10B9370A-705D-4B86-9C28-B626C0BEEA50}" type="slidenum">
              <a:rPr lang="en-US"/>
              <a:pPr>
                <a:defRPr/>
              </a:pPr>
              <a:t>9</a:t>
            </a:fld>
            <a:endParaRPr lang="en-US"/>
          </a:p>
        </p:txBody>
      </p:sp>
      <p:sp>
        <p:nvSpPr>
          <p:cNvPr id="7"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PSO’s</a:t>
            </a:r>
          </a:p>
        </p:txBody>
      </p:sp>
      <p:sp>
        <p:nvSpPr>
          <p:cNvPr id="8" name="Footer Placeholder 12"/>
          <p:cNvSpPr>
            <a:spLocks noGrp="1"/>
          </p:cNvSpPr>
          <p:nvPr>
            <p:ph type="ftr" sz="quarter" idx="11"/>
          </p:nvPr>
        </p:nvSpPr>
        <p:spPr>
          <a:xfrm>
            <a:off x="3810000" y="6248401"/>
            <a:ext cx="5029200" cy="365125"/>
          </a:xfrm>
        </p:spPr>
        <p:txBody>
          <a:bodyPr/>
          <a:lstStyle/>
          <a:p>
            <a:pPr>
              <a:defRPr/>
            </a:pPr>
            <a:r>
              <a:rPr lang="en-US" dirty="0"/>
              <a:t>Ms. Ibtesaam Rais          ACSE502                  CN                UNIT 2</a:t>
            </a:r>
          </a:p>
        </p:txBody>
      </p:sp>
      <p:sp>
        <p:nvSpPr>
          <p:cNvPr id="43014" name="AutoShape 10" descr="Accreditation Process under OBE {POs} - ppt download"/>
          <p:cNvSpPr>
            <a:spLocks noChangeAspect="1" noChangeArrowheads="1"/>
          </p:cNvSpPr>
          <p:nvPr/>
        </p:nvSpPr>
        <p:spPr bwMode="auto">
          <a:xfrm>
            <a:off x="1679575" y="-144463"/>
            <a:ext cx="304800" cy="304801"/>
          </a:xfrm>
          <a:prstGeom prst="rect">
            <a:avLst/>
          </a:prstGeom>
          <a:noFill/>
          <a:ln w="9525">
            <a:noFill/>
            <a:miter lim="800000"/>
            <a:headEnd/>
            <a:tailEnd/>
          </a:ln>
        </p:spPr>
        <p:txBody>
          <a:bodyPr/>
          <a:lstStyle/>
          <a:p>
            <a:endParaRPr lang="en-US"/>
          </a:p>
        </p:txBody>
      </p:sp>
      <p:sp>
        <p:nvSpPr>
          <p:cNvPr id="2" name="Rectangle 1">
            <a:extLst>
              <a:ext uri="{FF2B5EF4-FFF2-40B4-BE49-F238E27FC236}">
                <a16:creationId xmlns:a16="http://schemas.microsoft.com/office/drawing/2014/main" id="{F9BE5428-8E96-2D47-E530-B66ED4E6F669}"/>
              </a:ext>
            </a:extLst>
          </p:cNvPr>
          <p:cNvSpPr/>
          <p:nvPr/>
        </p:nvSpPr>
        <p:spPr>
          <a:xfrm>
            <a:off x="1981200" y="1066800"/>
            <a:ext cx="8382000" cy="4401205"/>
          </a:xfrm>
          <a:prstGeom prst="rect">
            <a:avLst/>
          </a:prstGeom>
        </p:spPr>
        <p:txBody>
          <a:bodyPr wrap="square">
            <a:spAutoFit/>
          </a:bodyPr>
          <a:lstStyle/>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Program Specific Outcomes (PSOs) </a:t>
            </a:r>
            <a:r>
              <a:rPr lang="en-US" sz="2000" dirty="0">
                <a:latin typeface="Times New Roman" panose="02020603050405020304" pitchFamily="18" charset="0"/>
                <a:cs typeface="Times New Roman" panose="02020603050405020304" pitchFamily="18" charset="0"/>
              </a:rPr>
              <a:t>are what the students should be able to do at the time of graduation. The PSOs are program specific. PSOs are written by the department offering the program. </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On successful completion of B. Tech. CSE(IoT) Program, the graduates will be able to:</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PSO1:</a:t>
            </a:r>
            <a:r>
              <a:rPr lang="en-US" sz="2000" b="0" i="0" dirty="0">
                <a:solidFill>
                  <a:srgbClr val="212121"/>
                </a:solidFill>
                <a:effectLst/>
                <a:latin typeface="Gilroy"/>
              </a:rPr>
              <a:t>Apply concept of IoT to solve real world problems for societal wellbeing by leveraging latest tools.</a:t>
            </a:r>
          </a:p>
          <a:p>
            <a:r>
              <a:rPr lang="en-US" sz="2000" b="1" dirty="0">
                <a:latin typeface="Times New Roman" panose="02020603050405020304" pitchFamily="18" charset="0"/>
                <a:cs typeface="Times New Roman" panose="02020603050405020304" pitchFamily="18" charset="0"/>
              </a:rPr>
              <a:t>PSO2: </a:t>
            </a:r>
            <a:r>
              <a:rPr lang="en-US" sz="2000" b="0" i="0" dirty="0">
                <a:solidFill>
                  <a:srgbClr val="212121"/>
                </a:solidFill>
                <a:effectLst/>
                <a:latin typeface="Gilroy"/>
              </a:rPr>
              <a:t>Work as an individual or lead as a team with good communication and engage in life-long learning.</a:t>
            </a:r>
          </a:p>
          <a:p>
            <a:pPr algn="l" fontAlgn="base"/>
            <a:r>
              <a:rPr lang="en-US" sz="2000" b="1" dirty="0">
                <a:solidFill>
                  <a:srgbClr val="212121"/>
                </a:solidFill>
                <a:latin typeface="Times New Roman" panose="02020603050405020304" pitchFamily="18" charset="0"/>
                <a:cs typeface="Times New Roman" panose="02020603050405020304" pitchFamily="18" charset="0"/>
              </a:rPr>
              <a:t>PSO3: </a:t>
            </a:r>
            <a:r>
              <a:rPr lang="en-US" sz="2000" b="0" i="0" dirty="0">
                <a:solidFill>
                  <a:srgbClr val="212121"/>
                </a:solidFill>
                <a:effectLst/>
                <a:latin typeface="Gilroy"/>
              </a:rPr>
              <a:t>Apply ethical principles as a successful professional, entrepreneur, and pursue higher education.</a:t>
            </a:r>
          </a:p>
          <a:p>
            <a:endParaRPr lang="en-US"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Slide Number Placeholder 1"/>
          <p:cNvSpPr>
            <a:spLocks noGrp="1"/>
          </p:cNvSpPr>
          <p:nvPr>
            <p:ph type="sldNum" sz="quarter" idx="12"/>
          </p:nvPr>
        </p:nvSpPr>
        <p:spPr>
          <a:noFill/>
        </p:spPr>
        <p:txBody>
          <a:bodyPr/>
          <a:lstStyle/>
          <a:p>
            <a:fld id="{C4E040F3-B98D-40DF-907D-349CBAB9388C}" type="slidenum">
              <a:rPr lang="en-US" smtClean="0">
                <a:latin typeface="Times New Roman" pitchFamily="18" charset="0"/>
                <a:cs typeface="Times New Roman" pitchFamily="18" charset="0"/>
              </a:rPr>
              <a:pPr/>
              <a:t>90</a:t>
            </a:fld>
            <a:endParaRPr lang="en-US" dirty="0">
              <a:latin typeface="Times New Roman" pitchFamily="18" charset="0"/>
              <a:cs typeface="Times New Roman" pitchFamily="18" charset="0"/>
            </a:endParaRPr>
          </a:p>
        </p:txBody>
      </p:sp>
      <p:sp>
        <p:nvSpPr>
          <p:cNvPr id="565251" name="Text Box 3"/>
          <p:cNvSpPr txBox="1">
            <a:spLocks noChangeArrowheads="1"/>
          </p:cNvSpPr>
          <p:nvPr/>
        </p:nvSpPr>
        <p:spPr bwMode="auto">
          <a:xfrm>
            <a:off x="2095472" y="1285861"/>
            <a:ext cx="4248920" cy="461665"/>
          </a:xfrm>
          <a:prstGeom prst="rect">
            <a:avLst/>
          </a:prstGeom>
          <a:noFill/>
          <a:ln w="9525">
            <a:noFill/>
            <a:miter lim="800000"/>
            <a:headEnd/>
            <a:tailEnd/>
          </a:ln>
          <a:effectLst/>
        </p:spPr>
        <p:txBody>
          <a:bodyPr wrap="none">
            <a:spAutoFit/>
          </a:bodyPr>
          <a:lstStyle/>
          <a:p>
            <a:pPr>
              <a:defRPr/>
            </a:pPr>
            <a:r>
              <a:rPr lang="en-US" sz="2400" dirty="0">
                <a:effectLst>
                  <a:outerShdw blurRad="38100" dist="38100" dir="2700000" algn="tl">
                    <a:srgbClr val="C0C0C0"/>
                  </a:outerShdw>
                </a:effectLst>
                <a:latin typeface="Times New Roman" pitchFamily="18" charset="0"/>
                <a:cs typeface="Times New Roman" pitchFamily="18" charset="0"/>
              </a:rPr>
              <a:t>  RANDOM ACCESS Protocols </a:t>
            </a:r>
          </a:p>
        </p:txBody>
      </p:sp>
      <p:sp>
        <p:nvSpPr>
          <p:cNvPr id="6149" name="Text Box 4"/>
          <p:cNvSpPr txBox="1">
            <a:spLocks noChangeArrowheads="1"/>
          </p:cNvSpPr>
          <p:nvPr/>
        </p:nvSpPr>
        <p:spPr bwMode="auto">
          <a:xfrm>
            <a:off x="9753600" y="6400801"/>
            <a:ext cx="184150" cy="366713"/>
          </a:xfrm>
          <a:prstGeom prst="rect">
            <a:avLst/>
          </a:prstGeom>
          <a:noFill/>
          <a:ln w="9525">
            <a:noFill/>
            <a:miter lim="800000"/>
            <a:headEnd/>
            <a:tailEnd/>
          </a:ln>
        </p:spPr>
        <p:txBody>
          <a:bodyPr wrap="none">
            <a:spAutoFit/>
          </a:bodyPr>
          <a:lstStyle/>
          <a:p>
            <a:endParaRPr lang="en-US">
              <a:latin typeface="Times New Roman" pitchFamily="18" charset="0"/>
              <a:cs typeface="Times New Roman" pitchFamily="18" charset="0"/>
            </a:endParaRPr>
          </a:p>
        </p:txBody>
      </p:sp>
      <p:sp>
        <p:nvSpPr>
          <p:cNvPr id="565253" name="Rectangle 5"/>
          <p:cNvSpPr>
            <a:spLocks noChangeArrowheads="1"/>
          </p:cNvSpPr>
          <p:nvPr/>
        </p:nvSpPr>
        <p:spPr bwMode="auto">
          <a:xfrm>
            <a:off x="1952596" y="2071678"/>
            <a:ext cx="8229600" cy="1785104"/>
          </a:xfrm>
          <a:prstGeom prst="rect">
            <a:avLst/>
          </a:prstGeom>
          <a:noFill/>
          <a:ln w="9525">
            <a:noFill/>
            <a:miter lim="800000"/>
            <a:headEnd/>
            <a:tailEnd/>
          </a:ln>
          <a:effectLst/>
        </p:spPr>
        <p:txBody>
          <a:bodyPr anchor="ctr">
            <a:spAutoFit/>
          </a:bodyPr>
          <a:lstStyle/>
          <a:p>
            <a:pPr algn="just" eaLnBrk="1" hangingPunct="1">
              <a:defRPr/>
            </a:pPr>
            <a:r>
              <a:rPr lang="en-US" sz="2200" dirty="0">
                <a:effectLst>
                  <a:outerShdw blurRad="38100" dist="38100" dir="2700000" algn="tl">
                    <a:srgbClr val="C0C0C0"/>
                  </a:outerShdw>
                </a:effectLst>
                <a:latin typeface="Times New Roman" pitchFamily="18" charset="0"/>
                <a:cs typeface="Times New Roman" pitchFamily="18" charset="0"/>
              </a:rPr>
              <a:t>In </a:t>
            </a:r>
            <a:r>
              <a:rPr lang="en-US" sz="2200" dirty="0">
                <a:solidFill>
                  <a:schemeClr val="hlink"/>
                </a:solidFill>
                <a:effectLst>
                  <a:outerShdw blurRad="38100" dist="38100" dir="2700000" algn="tl">
                    <a:srgbClr val="C0C0C0"/>
                  </a:outerShdw>
                </a:effectLst>
                <a:latin typeface="Times New Roman" pitchFamily="18" charset="0"/>
                <a:cs typeface="Times New Roman" pitchFamily="18" charset="0"/>
              </a:rPr>
              <a:t>random access</a:t>
            </a:r>
            <a:r>
              <a:rPr lang="en-US" sz="2200" dirty="0">
                <a:effectLst>
                  <a:outerShdw blurRad="38100" dist="38100" dir="2700000" algn="tl">
                    <a:srgbClr val="C0C0C0"/>
                  </a:outerShdw>
                </a:effectLst>
                <a:latin typeface="Times New Roman" pitchFamily="18" charset="0"/>
                <a:cs typeface="Times New Roman" pitchFamily="18" charset="0"/>
              </a:rPr>
              <a:t> or </a:t>
            </a:r>
            <a:r>
              <a:rPr lang="en-US" sz="2200" dirty="0">
                <a:solidFill>
                  <a:schemeClr val="hlink"/>
                </a:solidFill>
                <a:effectLst>
                  <a:outerShdw blurRad="38100" dist="38100" dir="2700000" algn="tl">
                    <a:srgbClr val="C0C0C0"/>
                  </a:outerShdw>
                </a:effectLst>
                <a:latin typeface="Times New Roman" pitchFamily="18" charset="0"/>
                <a:cs typeface="Times New Roman" pitchFamily="18" charset="0"/>
              </a:rPr>
              <a:t>contention</a:t>
            </a:r>
            <a:r>
              <a:rPr lang="en-US" sz="2200" dirty="0">
                <a:effectLst>
                  <a:outerShdw blurRad="38100" dist="38100" dir="2700000" algn="tl">
                    <a:srgbClr val="C0C0C0"/>
                  </a:outerShdw>
                </a:effectLst>
                <a:latin typeface="Times New Roman" pitchFamily="18" charset="0"/>
                <a:cs typeface="Times New Roman" pitchFamily="18" charset="0"/>
              </a:rPr>
              <a:t> methods, no station is superior to another station and none is assigned the control over another. No station permits, or does not permit, another station to send. At each instance, a station that has data to send uses a procedure defined by the protocol to make a decision on whether or not to send. </a:t>
            </a:r>
          </a:p>
        </p:txBody>
      </p:sp>
      <p:sp>
        <p:nvSpPr>
          <p:cNvPr id="6151" name="Rectangle 29"/>
          <p:cNvSpPr>
            <a:spLocks noChangeArrowheads="1"/>
          </p:cNvSpPr>
          <p:nvPr/>
        </p:nvSpPr>
        <p:spPr bwMode="auto">
          <a:xfrm>
            <a:off x="1952596" y="3929067"/>
            <a:ext cx="7924800" cy="1538883"/>
          </a:xfrm>
          <a:prstGeom prst="rect">
            <a:avLst/>
          </a:prstGeom>
          <a:noFill/>
          <a:ln w="9525">
            <a:noFill/>
            <a:miter lim="800000"/>
            <a:headEnd/>
            <a:tailEnd/>
          </a:ln>
        </p:spPr>
        <p:txBody>
          <a:bodyPr>
            <a:spAutoFit/>
          </a:bodyPr>
          <a:lstStyle/>
          <a:p>
            <a:pPr marL="269875" indent="-269875">
              <a:buClr>
                <a:schemeClr val="tx1"/>
              </a:buClr>
              <a:buSzPct val="117000"/>
              <a:buFont typeface="Arial" pitchFamily="34" charset="0"/>
              <a:buChar char="•"/>
            </a:pPr>
            <a:r>
              <a:rPr lang="en-US" sz="2200" dirty="0">
                <a:solidFill>
                  <a:srgbClr val="0033CC"/>
                </a:solidFill>
                <a:latin typeface="Times New Roman" pitchFamily="18" charset="0"/>
                <a:cs typeface="Times New Roman" pitchFamily="18" charset="0"/>
              </a:rPr>
              <a:t>ALOHA</a:t>
            </a:r>
          </a:p>
          <a:p>
            <a:pPr marL="269875" indent="-269875">
              <a:buClr>
                <a:schemeClr val="tx1"/>
              </a:buClr>
              <a:buSzPct val="117000"/>
              <a:buFont typeface="Arial" pitchFamily="34" charset="0"/>
              <a:buChar char="•"/>
            </a:pPr>
            <a:r>
              <a:rPr lang="en-US" sz="2400" dirty="0">
                <a:solidFill>
                  <a:srgbClr val="0033CC"/>
                </a:solidFill>
                <a:latin typeface="Times New Roman" pitchFamily="18" charset="0"/>
                <a:cs typeface="Times New Roman" pitchFamily="18" charset="0"/>
              </a:rPr>
              <a:t>Carrier Sense Multiple Access</a:t>
            </a:r>
          </a:p>
          <a:p>
            <a:pPr marL="269875" indent="-269875">
              <a:buClr>
                <a:schemeClr val="tx1"/>
              </a:buClr>
              <a:buSzPct val="117000"/>
              <a:buFont typeface="Arial" pitchFamily="34" charset="0"/>
              <a:buChar char="•"/>
            </a:pPr>
            <a:r>
              <a:rPr lang="en-US" sz="2400" dirty="0">
                <a:solidFill>
                  <a:srgbClr val="0033CC"/>
                </a:solidFill>
                <a:latin typeface="Times New Roman" pitchFamily="18" charset="0"/>
                <a:cs typeface="Times New Roman" pitchFamily="18" charset="0"/>
              </a:rPr>
              <a:t>Carrier Sense Multiple Access with Collision Detection</a:t>
            </a:r>
          </a:p>
          <a:p>
            <a:pPr marL="269875" indent="-269875">
              <a:buClr>
                <a:schemeClr val="tx1"/>
              </a:buClr>
              <a:buSzPct val="117000"/>
              <a:buFont typeface="Arial" pitchFamily="34" charset="0"/>
              <a:buChar char="•"/>
            </a:pPr>
            <a:r>
              <a:rPr lang="en-US" sz="2400" dirty="0">
                <a:solidFill>
                  <a:srgbClr val="0033CC"/>
                </a:solidFill>
                <a:latin typeface="Times New Roman" pitchFamily="18" charset="0"/>
                <a:cs typeface="Times New Roman" pitchFamily="18" charset="0"/>
              </a:rPr>
              <a:t>Carrier Sense Multiple Access with Collision Avoidance</a:t>
            </a:r>
          </a:p>
        </p:txBody>
      </p:sp>
      <p:sp>
        <p:nvSpPr>
          <p:cNvPr id="9"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Multiple Access Protocols </a:t>
            </a:r>
            <a:endParaRPr lang="en-US" sz="2400" dirty="0">
              <a:latin typeface="Times New Roman" pitchFamily="18" charset="0"/>
              <a:cs typeface="Times New Roman" pitchFamily="18" charset="0"/>
            </a:endParaRPr>
          </a:p>
        </p:txBody>
      </p:sp>
      <p:sp>
        <p:nvSpPr>
          <p:cNvPr id="11" name="Date Placeholder 10"/>
          <p:cNvSpPr>
            <a:spLocks noGrp="1"/>
          </p:cNvSpPr>
          <p:nvPr>
            <p:ph type="dt" sz="half" idx="10"/>
          </p:nvPr>
        </p:nvSpPr>
        <p:spPr/>
        <p:txBody>
          <a:bodyPr/>
          <a:lstStyle/>
          <a:p>
            <a:fld id="{2E683D82-7459-45B2-B673-37F6F76B0676}"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2" name="Footer Placeholder 11"/>
          <p:cNvSpPr>
            <a:spLocks noGrp="1"/>
          </p:cNvSpPr>
          <p:nvPr>
            <p:ph type="ftr" sz="quarter" idx="11"/>
          </p:nvPr>
        </p:nvSpPr>
        <p:spPr>
          <a:xfrm>
            <a:off x="4648200" y="6357959"/>
            <a:ext cx="3376626" cy="363517"/>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1"/>
          <p:cNvSpPr>
            <a:spLocks noGrp="1"/>
          </p:cNvSpPr>
          <p:nvPr>
            <p:ph type="sldNum" sz="quarter" idx="12"/>
          </p:nvPr>
        </p:nvSpPr>
        <p:spPr>
          <a:noFill/>
        </p:spPr>
        <p:txBody>
          <a:bodyPr/>
          <a:lstStyle/>
          <a:p>
            <a:fld id="{07372B21-FD9C-4A9C-928C-E4A9393BD7EA}" type="slidenum">
              <a:rPr lang="en-US" smtClean="0"/>
              <a:pPr/>
              <a:t>91</a:t>
            </a:fld>
            <a:endParaRPr lang="en-US" dirty="0"/>
          </a:p>
        </p:txBody>
      </p:sp>
      <p:sp>
        <p:nvSpPr>
          <p:cNvPr id="7173" name="Text Box 4"/>
          <p:cNvSpPr txBox="1">
            <a:spLocks noChangeArrowheads="1"/>
          </p:cNvSpPr>
          <p:nvPr/>
        </p:nvSpPr>
        <p:spPr bwMode="auto">
          <a:xfrm>
            <a:off x="1952596" y="1285860"/>
            <a:ext cx="4539704" cy="523220"/>
          </a:xfrm>
          <a:prstGeom prst="rect">
            <a:avLst/>
          </a:prstGeom>
          <a:noFill/>
          <a:ln w="9525">
            <a:noFill/>
            <a:miter lim="800000"/>
            <a:headEnd/>
            <a:tailEnd/>
          </a:ln>
        </p:spPr>
        <p:txBody>
          <a:bodyPr wrap="none">
            <a:spAutoFit/>
          </a:bodyPr>
          <a:lstStyle/>
          <a:p>
            <a:r>
              <a:rPr lang="en-US" sz="2800" dirty="0">
                <a:solidFill>
                  <a:schemeClr val="folHlink"/>
                </a:solidFill>
                <a:latin typeface="Times New Roman" pitchFamily="18" charset="0"/>
                <a:cs typeface="Times New Roman" pitchFamily="18" charset="0"/>
              </a:rPr>
              <a:t> </a:t>
            </a:r>
            <a:r>
              <a:rPr lang="en-US" sz="2400" dirty="0">
                <a:latin typeface="Times New Roman" pitchFamily="18" charset="0"/>
                <a:cs typeface="Times New Roman" pitchFamily="18" charset="0"/>
              </a:rPr>
              <a:t>Frames in a pure ALOHA network</a:t>
            </a:r>
          </a:p>
        </p:txBody>
      </p:sp>
      <p:pic>
        <p:nvPicPr>
          <p:cNvPr id="7175" name="Picture 7"/>
          <p:cNvPicPr>
            <a:picLocks noChangeAspect="1" noChangeArrowheads="1"/>
          </p:cNvPicPr>
          <p:nvPr/>
        </p:nvPicPr>
        <p:blipFill>
          <a:blip r:embed="rId3" cstate="print"/>
          <a:srcRect/>
          <a:stretch>
            <a:fillRect/>
          </a:stretch>
        </p:blipFill>
        <p:spPr bwMode="auto">
          <a:xfrm>
            <a:off x="1743076" y="2143117"/>
            <a:ext cx="8620125" cy="3517909"/>
          </a:xfrm>
          <a:prstGeom prst="rect">
            <a:avLst/>
          </a:prstGeom>
          <a:noFill/>
          <a:ln w="9525">
            <a:noFill/>
            <a:miter lim="800000"/>
            <a:headEnd/>
            <a:tailEnd/>
          </a:ln>
        </p:spPr>
      </p:pic>
      <p:sp>
        <p:nvSpPr>
          <p:cNvPr id="8"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Multiple Access Protocols </a:t>
            </a:r>
            <a:endParaRPr lang="en-US" sz="2400" dirty="0">
              <a:latin typeface="Times New Roman" pitchFamily="18" charset="0"/>
              <a:cs typeface="Times New Roman" pitchFamily="18" charset="0"/>
            </a:endParaRPr>
          </a:p>
        </p:txBody>
      </p:sp>
      <p:sp>
        <p:nvSpPr>
          <p:cNvPr id="10" name="Date Placeholder 9"/>
          <p:cNvSpPr>
            <a:spLocks noGrp="1"/>
          </p:cNvSpPr>
          <p:nvPr>
            <p:ph type="dt" sz="half" idx="10"/>
          </p:nvPr>
        </p:nvSpPr>
        <p:spPr/>
        <p:txBody>
          <a:bodyPr/>
          <a:lstStyle/>
          <a:p>
            <a:fld id="{DFFDEC86-3AFF-47D2-9461-F2253E3EA30F}" type="datetime1">
              <a:rPr lang="en-US" smtClean="0"/>
              <a:t>9/24/2024</a:t>
            </a:fld>
            <a:endParaRPr lang="en-US"/>
          </a:p>
        </p:txBody>
      </p:sp>
      <p:sp>
        <p:nvSpPr>
          <p:cNvPr id="11" name="Footer Placeholder 10"/>
          <p:cNvSpPr>
            <a:spLocks noGrp="1"/>
          </p:cNvSpPr>
          <p:nvPr>
            <p:ph type="ftr" sz="quarter" idx="11"/>
          </p:nvPr>
        </p:nvSpPr>
        <p:spPr/>
        <p:txBody>
          <a:bodyPr/>
          <a:lstStyle/>
          <a:p>
            <a:r>
              <a:rPr lang="en-IN" dirty="0"/>
              <a:t>Ms. Ibtesaam Rais          ACSE502                  CN                UNIT 2</a:t>
            </a: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1"/>
          <p:cNvSpPr>
            <a:spLocks noGrp="1"/>
          </p:cNvSpPr>
          <p:nvPr>
            <p:ph type="sldNum" sz="quarter" idx="12"/>
          </p:nvPr>
        </p:nvSpPr>
        <p:spPr>
          <a:noFill/>
        </p:spPr>
        <p:txBody>
          <a:bodyPr/>
          <a:lstStyle/>
          <a:p>
            <a:fld id="{4B0E66D7-7FB9-46D7-83C9-BF532C035973}" type="slidenum">
              <a:rPr lang="en-US" smtClean="0">
                <a:latin typeface="Times New Roman" pitchFamily="18" charset="0"/>
                <a:cs typeface="Times New Roman" pitchFamily="18" charset="0"/>
              </a:rPr>
              <a:pPr/>
              <a:t>92</a:t>
            </a:fld>
            <a:endParaRPr lang="en-US" dirty="0">
              <a:latin typeface="Times New Roman" pitchFamily="18" charset="0"/>
              <a:cs typeface="Times New Roman" pitchFamily="18" charset="0"/>
            </a:endParaRPr>
          </a:p>
        </p:txBody>
      </p:sp>
      <p:sp>
        <p:nvSpPr>
          <p:cNvPr id="8197" name="Text Box 4"/>
          <p:cNvSpPr txBox="1">
            <a:spLocks noChangeArrowheads="1"/>
          </p:cNvSpPr>
          <p:nvPr/>
        </p:nvSpPr>
        <p:spPr bwMode="auto">
          <a:xfrm>
            <a:off x="1952596" y="1071546"/>
            <a:ext cx="4804200" cy="523220"/>
          </a:xfrm>
          <a:prstGeom prst="rect">
            <a:avLst/>
          </a:prstGeom>
          <a:noFill/>
          <a:ln w="9525">
            <a:noFill/>
            <a:miter lim="800000"/>
            <a:headEnd/>
            <a:tailEnd/>
          </a:ln>
        </p:spPr>
        <p:txBody>
          <a:bodyPr wrap="none">
            <a:spAutoFit/>
          </a:bodyPr>
          <a:lstStyle/>
          <a:p>
            <a:r>
              <a:rPr lang="en-US" sz="2800" dirty="0">
                <a:solidFill>
                  <a:schemeClr val="folHlink"/>
                </a:solidFill>
                <a:latin typeface="Times New Roman" pitchFamily="18" charset="0"/>
                <a:cs typeface="Times New Roman" pitchFamily="18" charset="0"/>
              </a:rPr>
              <a:t> </a:t>
            </a:r>
            <a:r>
              <a:rPr lang="it-IT" sz="2400" dirty="0">
                <a:latin typeface="Times New Roman" pitchFamily="18" charset="0"/>
                <a:cs typeface="Times New Roman" pitchFamily="18" charset="0"/>
              </a:rPr>
              <a:t>Procedure for pure ALOHA protocol</a:t>
            </a:r>
            <a:endParaRPr lang="en-US" sz="2400" dirty="0">
              <a:latin typeface="Times New Roman" pitchFamily="18" charset="0"/>
              <a:cs typeface="Times New Roman" pitchFamily="18" charset="0"/>
            </a:endParaRPr>
          </a:p>
        </p:txBody>
      </p:sp>
      <p:pic>
        <p:nvPicPr>
          <p:cNvPr id="8199" name="Picture 8"/>
          <p:cNvPicPr>
            <a:picLocks noChangeAspect="1" noChangeArrowheads="1"/>
          </p:cNvPicPr>
          <p:nvPr/>
        </p:nvPicPr>
        <p:blipFill>
          <a:blip r:embed="rId3" cstate="print"/>
          <a:srcRect/>
          <a:stretch>
            <a:fillRect/>
          </a:stretch>
        </p:blipFill>
        <p:spPr bwMode="auto">
          <a:xfrm>
            <a:off x="3095604" y="1571612"/>
            <a:ext cx="6088062" cy="4737100"/>
          </a:xfrm>
          <a:prstGeom prst="rect">
            <a:avLst/>
          </a:prstGeom>
          <a:noFill/>
          <a:ln w="9525">
            <a:noFill/>
            <a:miter lim="800000"/>
            <a:headEnd/>
            <a:tailEnd/>
          </a:ln>
        </p:spPr>
      </p:pic>
      <p:sp>
        <p:nvSpPr>
          <p:cNvPr id="8"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Multiple Access Protocols </a:t>
            </a:r>
            <a:endParaRPr lang="en-US" sz="2400" dirty="0">
              <a:latin typeface="Times New Roman" pitchFamily="18" charset="0"/>
              <a:cs typeface="Times New Roman" pitchFamily="18" charset="0"/>
            </a:endParaRPr>
          </a:p>
        </p:txBody>
      </p:sp>
      <p:sp>
        <p:nvSpPr>
          <p:cNvPr id="10" name="Date Placeholder 9"/>
          <p:cNvSpPr>
            <a:spLocks noGrp="1"/>
          </p:cNvSpPr>
          <p:nvPr>
            <p:ph type="dt" sz="half" idx="10"/>
          </p:nvPr>
        </p:nvSpPr>
        <p:spPr/>
        <p:txBody>
          <a:bodyPr/>
          <a:lstStyle/>
          <a:p>
            <a:fld id="{03550052-1DDA-482E-9003-63A427E43818}"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a:xfrm>
            <a:off x="4648200" y="6356350"/>
            <a:ext cx="3519502"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1"/>
          <p:cNvSpPr>
            <a:spLocks noGrp="1"/>
          </p:cNvSpPr>
          <p:nvPr>
            <p:ph type="sldNum" sz="quarter" idx="12"/>
          </p:nvPr>
        </p:nvSpPr>
        <p:spPr>
          <a:noFill/>
        </p:spPr>
        <p:txBody>
          <a:bodyPr/>
          <a:lstStyle/>
          <a:p>
            <a:fld id="{53E8AF40-3B3E-4742-97D6-F471B322B321}" type="slidenum">
              <a:rPr lang="en-US" smtClean="0">
                <a:latin typeface="Times New Roman" pitchFamily="18" charset="0"/>
                <a:cs typeface="Times New Roman" pitchFamily="18" charset="0"/>
              </a:rPr>
              <a:pPr/>
              <a:t>93</a:t>
            </a:fld>
            <a:endParaRPr lang="en-US" dirty="0">
              <a:latin typeface="Times New Roman" pitchFamily="18" charset="0"/>
              <a:cs typeface="Times New Roman" pitchFamily="18" charset="0"/>
            </a:endParaRPr>
          </a:p>
        </p:txBody>
      </p:sp>
      <p:sp>
        <p:nvSpPr>
          <p:cNvPr id="11269" name="Text Box 4"/>
          <p:cNvSpPr txBox="1">
            <a:spLocks noChangeArrowheads="1"/>
          </p:cNvSpPr>
          <p:nvPr/>
        </p:nvSpPr>
        <p:spPr bwMode="auto">
          <a:xfrm>
            <a:off x="2095473" y="1071547"/>
            <a:ext cx="5436553"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Vulnerable time for pure ALOHA protocol</a:t>
            </a:r>
          </a:p>
        </p:txBody>
      </p:sp>
      <p:pic>
        <p:nvPicPr>
          <p:cNvPr id="11271" name="Picture 8"/>
          <p:cNvPicPr>
            <a:picLocks noChangeAspect="1" noChangeArrowheads="1"/>
          </p:cNvPicPr>
          <p:nvPr/>
        </p:nvPicPr>
        <p:blipFill>
          <a:blip r:embed="rId3" cstate="print"/>
          <a:srcRect/>
          <a:stretch>
            <a:fillRect/>
          </a:stretch>
        </p:blipFill>
        <p:spPr bwMode="auto">
          <a:xfrm>
            <a:off x="2595539" y="1857365"/>
            <a:ext cx="6992937" cy="4491037"/>
          </a:xfrm>
          <a:prstGeom prst="rect">
            <a:avLst/>
          </a:prstGeom>
          <a:noFill/>
          <a:ln w="9525">
            <a:noFill/>
            <a:miter lim="800000"/>
            <a:headEnd/>
            <a:tailEnd/>
          </a:ln>
        </p:spPr>
      </p:pic>
      <p:sp>
        <p:nvSpPr>
          <p:cNvPr id="8"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Multiple Access Protocols </a:t>
            </a:r>
            <a:endParaRPr lang="en-US" sz="2400" dirty="0">
              <a:latin typeface="Times New Roman" pitchFamily="18" charset="0"/>
              <a:cs typeface="Times New Roman" pitchFamily="18" charset="0"/>
            </a:endParaRPr>
          </a:p>
        </p:txBody>
      </p:sp>
      <p:sp>
        <p:nvSpPr>
          <p:cNvPr id="10" name="Date Placeholder 9"/>
          <p:cNvSpPr>
            <a:spLocks noGrp="1"/>
          </p:cNvSpPr>
          <p:nvPr>
            <p:ph type="dt" sz="half" idx="10"/>
          </p:nvPr>
        </p:nvSpPr>
        <p:spPr/>
        <p:txBody>
          <a:bodyPr/>
          <a:lstStyle/>
          <a:p>
            <a:fld id="{BA033BF0-4888-4D05-8AE9-8E09571F7428}"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a:xfrm>
            <a:off x="4648200" y="6356350"/>
            <a:ext cx="3233750"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1"/>
          <p:cNvSpPr>
            <a:spLocks noGrp="1"/>
          </p:cNvSpPr>
          <p:nvPr>
            <p:ph type="sldNum" sz="quarter" idx="12"/>
          </p:nvPr>
        </p:nvSpPr>
        <p:spPr>
          <a:noFill/>
        </p:spPr>
        <p:txBody>
          <a:bodyPr/>
          <a:lstStyle/>
          <a:p>
            <a:fld id="{222CF3A5-723E-4B58-94A4-04D2F3F86307}" type="slidenum">
              <a:rPr lang="en-US" smtClean="0"/>
              <a:pPr/>
              <a:t>94</a:t>
            </a:fld>
            <a:endParaRPr lang="en-US" dirty="0"/>
          </a:p>
        </p:txBody>
      </p:sp>
      <p:sp>
        <p:nvSpPr>
          <p:cNvPr id="13324" name="Rectangle 11"/>
          <p:cNvSpPr>
            <a:spLocks noChangeArrowheads="1"/>
          </p:cNvSpPr>
          <p:nvPr/>
        </p:nvSpPr>
        <p:spPr bwMode="auto">
          <a:xfrm>
            <a:off x="1952596" y="1928802"/>
            <a:ext cx="8077200" cy="1446550"/>
          </a:xfrm>
          <a:prstGeom prst="rect">
            <a:avLst/>
          </a:prstGeom>
          <a:solidFill>
            <a:srgbClr val="99FF33"/>
          </a:solidFill>
          <a:ln w="76200" algn="ctr">
            <a:noFill/>
            <a:miter lim="800000"/>
            <a:headEnd/>
            <a:tailEnd/>
          </a:ln>
        </p:spPr>
        <p:txBody>
          <a:bodyPr>
            <a:spAutoFit/>
          </a:bodyPr>
          <a:lstStyle/>
          <a:p>
            <a:pPr algn="ctr"/>
            <a:r>
              <a:rPr lang="en-US" sz="2200" dirty="0">
                <a:latin typeface="Times New Roman" pitchFamily="18" charset="0"/>
                <a:cs typeface="Times New Roman" pitchFamily="18" charset="0"/>
              </a:rPr>
              <a:t>The throughput for pure ALOHA is </a:t>
            </a:r>
            <a:br>
              <a:rPr lang="en-US" sz="2200" dirty="0">
                <a:latin typeface="Times New Roman" pitchFamily="18" charset="0"/>
                <a:cs typeface="Times New Roman" pitchFamily="18" charset="0"/>
              </a:rPr>
            </a:br>
            <a:r>
              <a:rPr lang="en-US" sz="2200" dirty="0">
                <a:solidFill>
                  <a:schemeClr val="hlink"/>
                </a:solidFill>
                <a:latin typeface="Times New Roman" pitchFamily="18" charset="0"/>
                <a:cs typeface="Times New Roman" pitchFamily="18" charset="0"/>
              </a:rPr>
              <a:t>S = G × e </a:t>
            </a:r>
            <a:r>
              <a:rPr lang="en-US" sz="2200" baseline="30000" dirty="0">
                <a:solidFill>
                  <a:schemeClr val="hlink"/>
                </a:solidFill>
                <a:latin typeface="Times New Roman" pitchFamily="18" charset="0"/>
                <a:cs typeface="Times New Roman" pitchFamily="18" charset="0"/>
              </a:rPr>
              <a:t>−2G  </a:t>
            </a:r>
            <a:r>
              <a:rPr lang="en-US" sz="2200" dirty="0">
                <a:latin typeface="Times New Roman" pitchFamily="18" charset="0"/>
                <a:cs typeface="Times New Roman" pitchFamily="18" charset="0"/>
              </a:rPr>
              <a:t>.</a:t>
            </a:r>
          </a:p>
          <a:p>
            <a:pPr algn="ctr"/>
            <a:r>
              <a:rPr lang="en-US" sz="2200" dirty="0">
                <a:latin typeface="Times New Roman" pitchFamily="18" charset="0"/>
                <a:cs typeface="Times New Roman" pitchFamily="18" charset="0"/>
              </a:rPr>
              <a:t>The maximum throughput</a:t>
            </a:r>
          </a:p>
          <a:p>
            <a:pPr algn="ctr"/>
            <a:r>
              <a:rPr lang="en-US" sz="2200" dirty="0" err="1">
                <a:solidFill>
                  <a:schemeClr val="hlink"/>
                </a:solidFill>
                <a:latin typeface="Times New Roman" pitchFamily="18" charset="0"/>
                <a:cs typeface="Times New Roman" pitchFamily="18" charset="0"/>
              </a:rPr>
              <a:t>S</a:t>
            </a:r>
            <a:r>
              <a:rPr lang="en-US" sz="2200" baseline="-18000" dirty="0" err="1">
                <a:solidFill>
                  <a:schemeClr val="hlink"/>
                </a:solidFill>
                <a:latin typeface="Times New Roman" pitchFamily="18" charset="0"/>
                <a:cs typeface="Times New Roman" pitchFamily="18" charset="0"/>
              </a:rPr>
              <a:t>max</a:t>
            </a:r>
            <a:r>
              <a:rPr lang="en-US" sz="2200" dirty="0">
                <a:solidFill>
                  <a:schemeClr val="hlink"/>
                </a:solidFill>
                <a:latin typeface="Times New Roman" pitchFamily="18" charset="0"/>
                <a:cs typeface="Times New Roman" pitchFamily="18" charset="0"/>
              </a:rPr>
              <a:t> = 0.184 </a:t>
            </a:r>
            <a:r>
              <a:rPr lang="en-US" sz="2200" dirty="0">
                <a:latin typeface="Times New Roman" pitchFamily="18" charset="0"/>
                <a:cs typeface="Times New Roman" pitchFamily="18" charset="0"/>
              </a:rPr>
              <a:t>when G= (1/2).</a:t>
            </a:r>
          </a:p>
        </p:txBody>
      </p:sp>
      <p:sp>
        <p:nvSpPr>
          <p:cNvPr id="16"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Multiple Access Protocols </a:t>
            </a:r>
            <a:endParaRPr lang="en-US" sz="2400" dirty="0">
              <a:latin typeface="Times New Roman" pitchFamily="18" charset="0"/>
              <a:cs typeface="Times New Roman" pitchFamily="18" charset="0"/>
            </a:endParaRPr>
          </a:p>
        </p:txBody>
      </p:sp>
      <p:sp>
        <p:nvSpPr>
          <p:cNvPr id="18" name="Date Placeholder 17"/>
          <p:cNvSpPr>
            <a:spLocks noGrp="1"/>
          </p:cNvSpPr>
          <p:nvPr>
            <p:ph type="dt" sz="half" idx="10"/>
          </p:nvPr>
        </p:nvSpPr>
        <p:spPr/>
        <p:txBody>
          <a:bodyPr/>
          <a:lstStyle/>
          <a:p>
            <a:fld id="{2AB426B2-3A80-4A63-BCD7-6D25CBE46F35}" type="datetime1">
              <a:rPr lang="en-US" smtClean="0"/>
              <a:t>9/24/2024</a:t>
            </a:fld>
            <a:endParaRPr lang="en-US"/>
          </a:p>
        </p:txBody>
      </p:sp>
      <p:sp>
        <p:nvSpPr>
          <p:cNvPr id="19" name="Footer Placeholder 18"/>
          <p:cNvSpPr>
            <a:spLocks noGrp="1"/>
          </p:cNvSpPr>
          <p:nvPr>
            <p:ph type="ftr" sz="quarter" idx="11"/>
          </p:nvPr>
        </p:nvSpPr>
        <p:spPr/>
        <p:txBody>
          <a:bodyPr/>
          <a:lstStyle/>
          <a:p>
            <a:r>
              <a:rPr lang="en-IN" dirty="0"/>
              <a:t>Ms. Ibtesaam Rais          ACSE502                  CN                UNIT 2</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1"/>
          <p:cNvSpPr>
            <a:spLocks noGrp="1"/>
          </p:cNvSpPr>
          <p:nvPr>
            <p:ph type="sldNum" sz="quarter" idx="12"/>
          </p:nvPr>
        </p:nvSpPr>
        <p:spPr>
          <a:noFill/>
        </p:spPr>
        <p:txBody>
          <a:bodyPr/>
          <a:lstStyle/>
          <a:p>
            <a:fld id="{B72C79C5-9F6E-4E14-B427-7C0A84594FDC}" type="slidenum">
              <a:rPr lang="en-US" smtClean="0">
                <a:latin typeface="Times New Roman" pitchFamily="18" charset="0"/>
                <a:cs typeface="Times New Roman" pitchFamily="18" charset="0"/>
              </a:rPr>
              <a:pPr/>
              <a:t>95</a:t>
            </a:fld>
            <a:endParaRPr lang="en-US" dirty="0">
              <a:latin typeface="Times New Roman" pitchFamily="18" charset="0"/>
              <a:cs typeface="Times New Roman" pitchFamily="18" charset="0"/>
            </a:endParaRPr>
          </a:p>
        </p:txBody>
      </p:sp>
      <p:sp>
        <p:nvSpPr>
          <p:cNvPr id="16389" name="Text Box 4"/>
          <p:cNvSpPr txBox="1">
            <a:spLocks noChangeArrowheads="1"/>
          </p:cNvSpPr>
          <p:nvPr/>
        </p:nvSpPr>
        <p:spPr bwMode="auto">
          <a:xfrm>
            <a:off x="1952597" y="1000109"/>
            <a:ext cx="4722447"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Frames in a slotted ALOHA network</a:t>
            </a:r>
          </a:p>
        </p:txBody>
      </p:sp>
      <p:pic>
        <p:nvPicPr>
          <p:cNvPr id="16391" name="Picture 7"/>
          <p:cNvPicPr>
            <a:picLocks noChangeAspect="1" noChangeArrowheads="1"/>
          </p:cNvPicPr>
          <p:nvPr/>
        </p:nvPicPr>
        <p:blipFill>
          <a:blip r:embed="rId3" cstate="print"/>
          <a:srcRect/>
          <a:stretch>
            <a:fillRect/>
          </a:stretch>
        </p:blipFill>
        <p:spPr bwMode="auto">
          <a:xfrm>
            <a:off x="1785938" y="1433514"/>
            <a:ext cx="8501062" cy="3976687"/>
          </a:xfrm>
          <a:prstGeom prst="rect">
            <a:avLst/>
          </a:prstGeom>
          <a:noFill/>
          <a:ln w="9525">
            <a:noFill/>
            <a:miter lim="800000"/>
            <a:headEnd/>
            <a:tailEnd/>
          </a:ln>
        </p:spPr>
      </p:pic>
      <p:sp>
        <p:nvSpPr>
          <p:cNvPr id="8"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Multiple Access Protocols </a:t>
            </a:r>
            <a:endParaRPr lang="en-US" sz="3200" dirty="0">
              <a:latin typeface="Times New Roman" pitchFamily="18" charset="0"/>
              <a:cs typeface="Times New Roman" pitchFamily="18" charset="0"/>
            </a:endParaRPr>
          </a:p>
        </p:txBody>
      </p:sp>
      <p:sp>
        <p:nvSpPr>
          <p:cNvPr id="10" name="Date Placeholder 9"/>
          <p:cNvSpPr>
            <a:spLocks noGrp="1"/>
          </p:cNvSpPr>
          <p:nvPr>
            <p:ph type="dt" sz="half" idx="10"/>
          </p:nvPr>
        </p:nvSpPr>
        <p:spPr/>
        <p:txBody>
          <a:bodyPr/>
          <a:lstStyle/>
          <a:p>
            <a:fld id="{065B4BAF-D765-4FA0-899D-EFB6B8AB7E4F}"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a:xfrm>
            <a:off x="4648200" y="6356350"/>
            <a:ext cx="3376626"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1"/>
          <p:cNvSpPr>
            <a:spLocks noGrp="1"/>
          </p:cNvSpPr>
          <p:nvPr>
            <p:ph type="sldNum" sz="quarter" idx="12"/>
          </p:nvPr>
        </p:nvSpPr>
        <p:spPr>
          <a:noFill/>
        </p:spPr>
        <p:txBody>
          <a:bodyPr/>
          <a:lstStyle/>
          <a:p>
            <a:fld id="{46BEC653-F873-4C62-83E8-012AB2AD6DE6}" type="slidenum">
              <a:rPr lang="en-US" smtClean="0">
                <a:latin typeface="Times New Roman" pitchFamily="18" charset="0"/>
                <a:cs typeface="Times New Roman" pitchFamily="18" charset="0"/>
              </a:rPr>
              <a:pPr/>
              <a:t>96</a:t>
            </a:fld>
            <a:endParaRPr lang="en-US" dirty="0">
              <a:latin typeface="Times New Roman" pitchFamily="18" charset="0"/>
              <a:cs typeface="Times New Roman" pitchFamily="18" charset="0"/>
            </a:endParaRPr>
          </a:p>
        </p:txBody>
      </p:sp>
      <p:sp>
        <p:nvSpPr>
          <p:cNvPr id="17416" name="Rectangle 7"/>
          <p:cNvSpPr>
            <a:spLocks noChangeArrowheads="1"/>
          </p:cNvSpPr>
          <p:nvPr/>
        </p:nvSpPr>
        <p:spPr bwMode="gray">
          <a:xfrm>
            <a:off x="2235200" y="1"/>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a:latin typeface="Times New Roman" pitchFamily="18" charset="0"/>
              <a:cs typeface="Times New Roman" pitchFamily="18" charset="0"/>
            </a:endParaRPr>
          </a:p>
        </p:txBody>
      </p:sp>
      <p:sp>
        <p:nvSpPr>
          <p:cNvPr id="17417"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a:latin typeface="Times New Roman" pitchFamily="18" charset="0"/>
              <a:cs typeface="Times New Roman" pitchFamily="18" charset="0"/>
            </a:endParaRPr>
          </a:p>
        </p:txBody>
      </p:sp>
      <p:sp>
        <p:nvSpPr>
          <p:cNvPr id="17420" name="Rectangle 11"/>
          <p:cNvSpPr>
            <a:spLocks noChangeArrowheads="1"/>
          </p:cNvSpPr>
          <p:nvPr/>
        </p:nvSpPr>
        <p:spPr bwMode="auto">
          <a:xfrm>
            <a:off x="2019300" y="2759075"/>
            <a:ext cx="8077200" cy="1569660"/>
          </a:xfrm>
          <a:prstGeom prst="rect">
            <a:avLst/>
          </a:prstGeom>
          <a:solidFill>
            <a:srgbClr val="99FF33"/>
          </a:solidFill>
          <a:ln w="76200" algn="ctr">
            <a:noFill/>
            <a:miter lim="800000"/>
            <a:headEnd/>
            <a:tailEnd/>
          </a:ln>
        </p:spPr>
        <p:txBody>
          <a:bodyPr>
            <a:spAutoFit/>
          </a:bodyPr>
          <a:lstStyle/>
          <a:p>
            <a:pPr algn="ctr"/>
            <a:r>
              <a:rPr lang="en-US" sz="2400" dirty="0">
                <a:latin typeface="Times New Roman" pitchFamily="18" charset="0"/>
                <a:cs typeface="Times New Roman" pitchFamily="18" charset="0"/>
              </a:rPr>
              <a:t>The throughput for slotted ALOHA is </a:t>
            </a:r>
            <a:br>
              <a:rPr lang="en-US" sz="2400" dirty="0">
                <a:latin typeface="Times New Roman" pitchFamily="18" charset="0"/>
                <a:cs typeface="Times New Roman" pitchFamily="18" charset="0"/>
              </a:rPr>
            </a:br>
            <a:r>
              <a:rPr lang="en-US" sz="2400" dirty="0">
                <a:solidFill>
                  <a:schemeClr val="hlink"/>
                </a:solidFill>
                <a:latin typeface="Times New Roman" pitchFamily="18" charset="0"/>
                <a:cs typeface="Times New Roman" pitchFamily="18" charset="0"/>
              </a:rPr>
              <a:t>S = G × e</a:t>
            </a:r>
            <a:r>
              <a:rPr lang="en-US" sz="2400" baseline="30000" dirty="0">
                <a:solidFill>
                  <a:schemeClr val="hlink"/>
                </a:solidFill>
                <a:latin typeface="Times New Roman" pitchFamily="18" charset="0"/>
                <a:cs typeface="Times New Roman" pitchFamily="18" charset="0"/>
              </a:rPr>
              <a:t>−G</a:t>
            </a:r>
            <a:r>
              <a:rPr lang="en-US" sz="2400" dirty="0">
                <a:latin typeface="Times New Roman" pitchFamily="18" charset="0"/>
                <a:cs typeface="Times New Roman" pitchFamily="18" charset="0"/>
              </a:rPr>
              <a:t> .</a:t>
            </a:r>
          </a:p>
          <a:p>
            <a:pPr algn="ctr"/>
            <a:r>
              <a:rPr lang="en-US" sz="2400" dirty="0">
                <a:latin typeface="Times New Roman" pitchFamily="18" charset="0"/>
                <a:cs typeface="Times New Roman" pitchFamily="18" charset="0"/>
              </a:rPr>
              <a:t>The maximum throughput </a:t>
            </a:r>
            <a:br>
              <a:rPr lang="en-US" sz="2400" dirty="0">
                <a:latin typeface="Times New Roman" pitchFamily="18" charset="0"/>
                <a:cs typeface="Times New Roman" pitchFamily="18" charset="0"/>
              </a:rPr>
            </a:br>
            <a:r>
              <a:rPr lang="en-US" sz="2400" dirty="0" err="1">
                <a:solidFill>
                  <a:schemeClr val="hlink"/>
                </a:solidFill>
                <a:latin typeface="Times New Roman" pitchFamily="18" charset="0"/>
                <a:cs typeface="Times New Roman" pitchFamily="18" charset="0"/>
              </a:rPr>
              <a:t>S</a:t>
            </a:r>
            <a:r>
              <a:rPr lang="en-US" sz="2400" baseline="-18000" dirty="0" err="1">
                <a:solidFill>
                  <a:schemeClr val="hlink"/>
                </a:solidFill>
                <a:latin typeface="Times New Roman" pitchFamily="18" charset="0"/>
                <a:cs typeface="Times New Roman" pitchFamily="18" charset="0"/>
              </a:rPr>
              <a:t>max</a:t>
            </a:r>
            <a:r>
              <a:rPr lang="en-US" sz="2400" dirty="0">
                <a:solidFill>
                  <a:schemeClr val="hlink"/>
                </a:solidFill>
                <a:latin typeface="Times New Roman" pitchFamily="18" charset="0"/>
                <a:cs typeface="Times New Roman" pitchFamily="18" charset="0"/>
              </a:rPr>
              <a:t> = 0.368</a:t>
            </a:r>
            <a:r>
              <a:rPr lang="en-US" sz="2400" dirty="0">
                <a:latin typeface="Times New Roman" pitchFamily="18" charset="0"/>
                <a:cs typeface="Times New Roman" pitchFamily="18" charset="0"/>
              </a:rPr>
              <a:t> when G = 1.</a:t>
            </a:r>
          </a:p>
        </p:txBody>
      </p:sp>
      <p:sp>
        <p:nvSpPr>
          <p:cNvPr id="16"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Multiple Access Protocols </a:t>
            </a:r>
            <a:endParaRPr lang="en-US" sz="2400" dirty="0">
              <a:latin typeface="Times New Roman" pitchFamily="18" charset="0"/>
              <a:cs typeface="Times New Roman" pitchFamily="18" charset="0"/>
            </a:endParaRPr>
          </a:p>
        </p:txBody>
      </p:sp>
      <p:sp>
        <p:nvSpPr>
          <p:cNvPr id="18" name="Date Placeholder 17"/>
          <p:cNvSpPr>
            <a:spLocks noGrp="1"/>
          </p:cNvSpPr>
          <p:nvPr>
            <p:ph type="dt" sz="half" idx="10"/>
          </p:nvPr>
        </p:nvSpPr>
        <p:spPr/>
        <p:txBody>
          <a:bodyPr/>
          <a:lstStyle/>
          <a:p>
            <a:fld id="{5A33C16C-AC36-4CE1-B8FA-4594F1CEB63F}"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9" name="Footer Placeholder 18"/>
          <p:cNvSpPr>
            <a:spLocks noGrp="1"/>
          </p:cNvSpPr>
          <p:nvPr>
            <p:ph type="ftr" sz="quarter" idx="11"/>
          </p:nvPr>
        </p:nvSpPr>
        <p:spPr>
          <a:xfrm>
            <a:off x="4648200" y="6356350"/>
            <a:ext cx="3233750"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1"/>
          <p:cNvSpPr>
            <a:spLocks noGrp="1"/>
          </p:cNvSpPr>
          <p:nvPr>
            <p:ph type="sldNum" sz="quarter" idx="12"/>
          </p:nvPr>
        </p:nvSpPr>
        <p:spPr>
          <a:noFill/>
        </p:spPr>
        <p:txBody>
          <a:bodyPr/>
          <a:lstStyle/>
          <a:p>
            <a:fld id="{35E261F3-4490-4C28-9B70-1DB204C7D02A}" type="slidenum">
              <a:rPr lang="en-US" smtClean="0">
                <a:latin typeface="Times New Roman" pitchFamily="18" charset="0"/>
                <a:cs typeface="Times New Roman" pitchFamily="18" charset="0"/>
              </a:rPr>
              <a:pPr/>
              <a:t>97</a:t>
            </a:fld>
            <a:endParaRPr lang="en-US" dirty="0">
              <a:latin typeface="Times New Roman" pitchFamily="18" charset="0"/>
              <a:cs typeface="Times New Roman" pitchFamily="18" charset="0"/>
            </a:endParaRPr>
          </a:p>
        </p:txBody>
      </p:sp>
      <p:sp>
        <p:nvSpPr>
          <p:cNvPr id="18437" name="Text Box 4"/>
          <p:cNvSpPr txBox="1">
            <a:spLocks noChangeArrowheads="1"/>
          </p:cNvSpPr>
          <p:nvPr/>
        </p:nvSpPr>
        <p:spPr bwMode="auto">
          <a:xfrm>
            <a:off x="1881158" y="857232"/>
            <a:ext cx="5888600" cy="523220"/>
          </a:xfrm>
          <a:prstGeom prst="rect">
            <a:avLst/>
          </a:prstGeom>
          <a:noFill/>
          <a:ln w="9525">
            <a:noFill/>
            <a:miter lim="800000"/>
            <a:headEnd/>
            <a:tailEnd/>
          </a:ln>
        </p:spPr>
        <p:txBody>
          <a:bodyPr wrap="none">
            <a:spAutoFit/>
          </a:bodyPr>
          <a:lstStyle/>
          <a:p>
            <a:r>
              <a:rPr lang="en-US" sz="2800" dirty="0">
                <a:solidFill>
                  <a:schemeClr val="folHlink"/>
                </a:solidFill>
                <a:latin typeface="Times New Roman" pitchFamily="18" charset="0"/>
                <a:cs typeface="Times New Roman" pitchFamily="18" charset="0"/>
              </a:rPr>
              <a:t>  </a:t>
            </a:r>
            <a:r>
              <a:rPr lang="en-US" sz="2400" dirty="0">
                <a:latin typeface="Times New Roman" pitchFamily="18" charset="0"/>
                <a:cs typeface="Times New Roman" pitchFamily="18" charset="0"/>
              </a:rPr>
              <a:t>Vulnerable time for slotted ALOHA protocol</a:t>
            </a:r>
          </a:p>
        </p:txBody>
      </p:sp>
      <p:pic>
        <p:nvPicPr>
          <p:cNvPr id="18439" name="Picture 7"/>
          <p:cNvPicPr>
            <a:picLocks noChangeAspect="1" noChangeArrowheads="1"/>
          </p:cNvPicPr>
          <p:nvPr/>
        </p:nvPicPr>
        <p:blipFill>
          <a:blip r:embed="rId3" cstate="print"/>
          <a:srcRect/>
          <a:stretch>
            <a:fillRect/>
          </a:stretch>
        </p:blipFill>
        <p:spPr bwMode="auto">
          <a:xfrm>
            <a:off x="2044700" y="1430338"/>
            <a:ext cx="7632700" cy="4360862"/>
          </a:xfrm>
          <a:prstGeom prst="rect">
            <a:avLst/>
          </a:prstGeom>
          <a:noFill/>
          <a:ln w="9525">
            <a:noFill/>
            <a:miter lim="800000"/>
            <a:headEnd/>
            <a:tailEnd/>
          </a:ln>
        </p:spPr>
      </p:pic>
      <p:sp>
        <p:nvSpPr>
          <p:cNvPr id="8"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Multiple Access Protocols </a:t>
            </a:r>
            <a:endParaRPr lang="en-US" sz="2400" dirty="0">
              <a:latin typeface="Times New Roman" pitchFamily="18" charset="0"/>
              <a:cs typeface="Times New Roman" pitchFamily="18" charset="0"/>
            </a:endParaRPr>
          </a:p>
        </p:txBody>
      </p:sp>
      <p:sp>
        <p:nvSpPr>
          <p:cNvPr id="10" name="Date Placeholder 9"/>
          <p:cNvSpPr>
            <a:spLocks noGrp="1"/>
          </p:cNvSpPr>
          <p:nvPr>
            <p:ph type="dt" sz="half" idx="10"/>
          </p:nvPr>
        </p:nvSpPr>
        <p:spPr/>
        <p:txBody>
          <a:bodyPr/>
          <a:lstStyle/>
          <a:p>
            <a:fld id="{FE184CE2-7604-490B-92FE-AD5DD4B5FB91}"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1" name="Footer Placeholder 10"/>
          <p:cNvSpPr>
            <a:spLocks noGrp="1"/>
          </p:cNvSpPr>
          <p:nvPr>
            <p:ph type="ftr" sz="quarter" idx="11"/>
          </p:nvPr>
        </p:nvSpPr>
        <p:spPr>
          <a:xfrm>
            <a:off x="4648200" y="6356350"/>
            <a:ext cx="3305188"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rrowheads="1"/>
          </p:cNvPicPr>
          <p:nvPr/>
        </p:nvPicPr>
        <p:blipFill>
          <a:blip r:embed="rId2" cstate="print"/>
          <a:srcRect/>
          <a:stretch>
            <a:fillRect/>
          </a:stretch>
        </p:blipFill>
        <p:spPr bwMode="auto">
          <a:xfrm>
            <a:off x="1903414" y="1563708"/>
            <a:ext cx="8118475" cy="4651375"/>
          </a:xfrm>
          <a:prstGeom prst="rect">
            <a:avLst/>
          </a:prstGeom>
          <a:noFill/>
          <a:ln w="12700">
            <a:noFill/>
            <a:miter lim="800000"/>
            <a:headEnd/>
            <a:tailEnd/>
          </a:ln>
        </p:spPr>
      </p:pic>
      <p:sp>
        <p:nvSpPr>
          <p:cNvPr id="58372" name="Rectangle 6"/>
          <p:cNvSpPr>
            <a:spLocks noChangeArrowheads="1"/>
          </p:cNvSpPr>
          <p:nvPr/>
        </p:nvSpPr>
        <p:spPr bwMode="auto">
          <a:xfrm>
            <a:off x="4524364" y="857232"/>
            <a:ext cx="6359114" cy="459100"/>
          </a:xfrm>
          <a:prstGeom prst="rect">
            <a:avLst/>
          </a:prstGeom>
          <a:noFill/>
          <a:ln w="12700">
            <a:noFill/>
            <a:miter lim="800000"/>
            <a:headEnd/>
            <a:tailEnd/>
          </a:ln>
        </p:spPr>
        <p:txBody>
          <a:bodyPr wrap="none" lIns="90488" tIns="44450" rIns="90488" bIns="44450">
            <a:spAutoFit/>
          </a:bodyPr>
          <a:lstStyle/>
          <a:p>
            <a:r>
              <a:rPr lang="en-US" sz="2400" dirty="0">
                <a:solidFill>
                  <a:srgbClr val="063DE8"/>
                </a:solidFill>
                <a:latin typeface="Times New Roman" pitchFamily="18" charset="0"/>
                <a:cs typeface="Times New Roman" pitchFamily="18" charset="0"/>
              </a:rPr>
              <a:t>Random access protocol: Evolution of CSMA/CD</a:t>
            </a:r>
          </a:p>
        </p:txBody>
      </p:sp>
      <p:sp>
        <p:nvSpPr>
          <p:cNvPr id="5"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Multiple Access Protocols </a:t>
            </a:r>
            <a:endParaRPr lang="en-US" sz="2400" dirty="0">
              <a:latin typeface="Times New Roman" pitchFamily="18" charset="0"/>
              <a:cs typeface="Times New Roman" pitchFamily="18" charset="0"/>
            </a:endParaRPr>
          </a:p>
        </p:txBody>
      </p:sp>
      <p:sp>
        <p:nvSpPr>
          <p:cNvPr id="7" name="Date Placeholder 6"/>
          <p:cNvSpPr>
            <a:spLocks noGrp="1"/>
          </p:cNvSpPr>
          <p:nvPr>
            <p:ph type="dt" sz="half" idx="10"/>
          </p:nvPr>
        </p:nvSpPr>
        <p:spPr/>
        <p:txBody>
          <a:bodyPr/>
          <a:lstStyle/>
          <a:p>
            <a:fld id="{43002872-1527-4F6D-A6D6-1110C3B87A99}"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98</a:t>
            </a:fld>
            <a:endParaRPr lang="en-US">
              <a:latin typeface="Times New Roman" pitchFamily="18" charset="0"/>
              <a:cs typeface="Times New Roman" pitchFamily="18" charset="0"/>
            </a:endParaRPr>
          </a:p>
        </p:txBody>
      </p:sp>
      <p:sp>
        <p:nvSpPr>
          <p:cNvPr id="9" name="Footer Placeholder 8"/>
          <p:cNvSpPr>
            <a:spLocks noGrp="1"/>
          </p:cNvSpPr>
          <p:nvPr>
            <p:ph type="ftr" sz="quarter" idx="11"/>
          </p:nvPr>
        </p:nvSpPr>
        <p:spPr>
          <a:xfrm>
            <a:off x="4648200" y="6356350"/>
            <a:ext cx="3305188"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1"/>
          <p:cNvSpPr>
            <a:spLocks noGrp="1"/>
          </p:cNvSpPr>
          <p:nvPr>
            <p:ph type="sldNum" sz="quarter" idx="12"/>
          </p:nvPr>
        </p:nvSpPr>
        <p:spPr>
          <a:noFill/>
        </p:spPr>
        <p:txBody>
          <a:bodyPr/>
          <a:lstStyle/>
          <a:p>
            <a:fld id="{E8DA5A36-ABF9-443B-8391-D5388143EC45}" type="slidenum">
              <a:rPr lang="en-US" smtClean="0">
                <a:latin typeface="Times New Roman" pitchFamily="18" charset="0"/>
                <a:cs typeface="Times New Roman" pitchFamily="18" charset="0"/>
              </a:rPr>
              <a:pPr/>
              <a:t>99</a:t>
            </a:fld>
            <a:endParaRPr lang="en-US" dirty="0">
              <a:latin typeface="Times New Roman" pitchFamily="18" charset="0"/>
              <a:cs typeface="Times New Roman" pitchFamily="18" charset="0"/>
            </a:endParaRPr>
          </a:p>
        </p:txBody>
      </p:sp>
      <p:sp>
        <p:nvSpPr>
          <p:cNvPr id="23557" name="Text Box 4"/>
          <p:cNvSpPr txBox="1">
            <a:spLocks noChangeArrowheads="1"/>
          </p:cNvSpPr>
          <p:nvPr/>
        </p:nvSpPr>
        <p:spPr bwMode="auto">
          <a:xfrm>
            <a:off x="3238481" y="1428737"/>
            <a:ext cx="5361211" cy="430887"/>
          </a:xfrm>
          <a:prstGeom prst="rect">
            <a:avLst/>
          </a:prstGeom>
          <a:noFill/>
          <a:ln w="9525">
            <a:noFill/>
            <a:miter lim="800000"/>
            <a:headEnd/>
            <a:tailEnd/>
          </a:ln>
        </p:spPr>
        <p:txBody>
          <a:bodyPr wrap="none">
            <a:spAutoFit/>
          </a:bodyPr>
          <a:lstStyle/>
          <a:p>
            <a:r>
              <a:rPr lang="en-US" sz="2200" dirty="0">
                <a:latin typeface="Times New Roman" pitchFamily="18" charset="0"/>
                <a:cs typeface="Times New Roman" pitchFamily="18" charset="0"/>
              </a:rPr>
              <a:t>Behavior of CSMA three persistence methods</a:t>
            </a:r>
          </a:p>
        </p:txBody>
      </p:sp>
      <p:pic>
        <p:nvPicPr>
          <p:cNvPr id="23559" name="Picture 7"/>
          <p:cNvPicPr>
            <a:picLocks noChangeAspect="1" noChangeArrowheads="1"/>
          </p:cNvPicPr>
          <p:nvPr/>
        </p:nvPicPr>
        <p:blipFill>
          <a:blip r:embed="rId3" cstate="print"/>
          <a:srcRect/>
          <a:stretch>
            <a:fillRect/>
          </a:stretch>
        </p:blipFill>
        <p:spPr bwMode="auto">
          <a:xfrm>
            <a:off x="3181350" y="2000241"/>
            <a:ext cx="5100638" cy="4335473"/>
          </a:xfrm>
          <a:prstGeom prst="rect">
            <a:avLst/>
          </a:prstGeom>
          <a:noFill/>
          <a:ln w="9525">
            <a:noFill/>
            <a:miter lim="800000"/>
            <a:headEnd/>
            <a:tailEnd/>
          </a:ln>
        </p:spPr>
      </p:pic>
      <p:sp>
        <p:nvSpPr>
          <p:cNvPr id="8" name="Rectangle 6"/>
          <p:cNvSpPr>
            <a:spLocks noChangeArrowheads="1"/>
          </p:cNvSpPr>
          <p:nvPr/>
        </p:nvSpPr>
        <p:spPr bwMode="auto">
          <a:xfrm>
            <a:off x="3167042" y="785794"/>
            <a:ext cx="4223914" cy="459100"/>
          </a:xfrm>
          <a:prstGeom prst="rect">
            <a:avLst/>
          </a:prstGeom>
          <a:noFill/>
          <a:ln w="12700">
            <a:noFill/>
            <a:miter lim="800000"/>
            <a:headEnd/>
            <a:tailEnd/>
          </a:ln>
        </p:spPr>
        <p:txBody>
          <a:bodyPr wrap="none" lIns="90488" tIns="44450" rIns="90488" bIns="44450">
            <a:spAutoFit/>
          </a:bodyPr>
          <a:lstStyle/>
          <a:p>
            <a:r>
              <a:rPr lang="en-US" sz="2400" dirty="0">
                <a:solidFill>
                  <a:srgbClr val="063DE8"/>
                </a:solidFill>
                <a:latin typeface="Times New Roman" pitchFamily="18" charset="0"/>
                <a:cs typeface="Times New Roman" pitchFamily="18" charset="0"/>
              </a:rPr>
              <a:t>Random access protocol: CSMA</a:t>
            </a:r>
          </a:p>
        </p:txBody>
      </p:sp>
      <p:sp>
        <p:nvSpPr>
          <p:cNvPr id="9"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spcBef>
                <a:spcPct val="0"/>
              </a:spcBef>
              <a:defRPr/>
            </a:pPr>
            <a:r>
              <a:rPr lang="en-US" sz="3200" dirty="0">
                <a:solidFill>
                  <a:schemeClr val="hlink"/>
                </a:solidFill>
                <a:latin typeface="Times New Roman" pitchFamily="18" charset="0"/>
                <a:cs typeface="Times New Roman" pitchFamily="18" charset="0"/>
              </a:rPr>
              <a:t>		Multiple Access Protocols </a:t>
            </a:r>
            <a:endParaRPr lang="en-US" sz="2400" dirty="0">
              <a:latin typeface="Times New Roman" pitchFamily="18" charset="0"/>
              <a:cs typeface="Times New Roman" pitchFamily="18" charset="0"/>
            </a:endParaRPr>
          </a:p>
        </p:txBody>
      </p:sp>
      <p:sp>
        <p:nvSpPr>
          <p:cNvPr id="11" name="Date Placeholder 10"/>
          <p:cNvSpPr>
            <a:spLocks noGrp="1"/>
          </p:cNvSpPr>
          <p:nvPr>
            <p:ph type="dt" sz="half" idx="10"/>
          </p:nvPr>
        </p:nvSpPr>
        <p:spPr/>
        <p:txBody>
          <a:bodyPr/>
          <a:lstStyle/>
          <a:p>
            <a:fld id="{69C351EB-84A5-4F8F-9C5C-1313641245DB}" type="datetime1">
              <a:rPr lang="en-US" smtClean="0">
                <a:latin typeface="Times New Roman" pitchFamily="18" charset="0"/>
                <a:cs typeface="Times New Roman" pitchFamily="18" charset="0"/>
              </a:rPr>
              <a:t>9/24/2024</a:t>
            </a:fld>
            <a:endParaRPr lang="en-US">
              <a:latin typeface="Times New Roman" pitchFamily="18" charset="0"/>
              <a:cs typeface="Times New Roman" pitchFamily="18" charset="0"/>
            </a:endParaRPr>
          </a:p>
        </p:txBody>
      </p:sp>
      <p:sp>
        <p:nvSpPr>
          <p:cNvPr id="12" name="Footer Placeholder 11"/>
          <p:cNvSpPr>
            <a:spLocks noGrp="1"/>
          </p:cNvSpPr>
          <p:nvPr>
            <p:ph type="ftr" sz="quarter" idx="11"/>
          </p:nvPr>
        </p:nvSpPr>
        <p:spPr>
          <a:xfrm>
            <a:off x="4648200" y="6356350"/>
            <a:ext cx="3376626" cy="501650"/>
          </a:xfrm>
        </p:spPr>
        <p:txBody>
          <a:bodyPr/>
          <a:lstStyle/>
          <a:p>
            <a:r>
              <a:rPr lang="en-IN" dirty="0">
                <a:latin typeface="Times New Roman" pitchFamily="18" charset="0"/>
                <a:cs typeface="Times New Roman" pitchFamily="18" charset="0"/>
              </a:rPr>
              <a:t>Ms. Ibtesaam Rais          ACSE502                  CN                UNIT 2</a:t>
            </a:r>
            <a:endParaRPr lang="en-US" dirty="0">
              <a:latin typeface="Times New Roman" pitchFamily="18" charset="0"/>
              <a:cs typeface="Times New Roman"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7182</TotalTime>
  <Words>5366</Words>
  <Application>Microsoft Office PowerPoint</Application>
  <PresentationFormat>Widescreen</PresentationFormat>
  <Paragraphs>1024</Paragraphs>
  <Slides>160</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160</vt:i4>
      </vt:variant>
    </vt:vector>
  </HeadingPairs>
  <TitlesOfParts>
    <vt:vector size="167" baseType="lpstr">
      <vt:lpstr>Arial</vt:lpstr>
      <vt:lpstr>Calibri</vt:lpstr>
      <vt:lpstr>Gilroy</vt:lpstr>
      <vt:lpstr>Tahoma</vt:lpstr>
      <vt:lpstr>Times New Roman</vt:lpstr>
      <vt:lpstr>Wingdings</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Local Area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IBTESAAM RAIS</cp:lastModifiedBy>
  <cp:revision>77</cp:revision>
  <dcterms:created xsi:type="dcterms:W3CDTF">2006-08-16T00:00:00Z</dcterms:created>
  <dcterms:modified xsi:type="dcterms:W3CDTF">2024-09-28T10:44:56Z</dcterms:modified>
</cp:coreProperties>
</file>